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94"/>
  </p:notesMasterIdLst>
  <p:sldIdLst>
    <p:sldId id="256" r:id="rId2"/>
    <p:sldId id="509" r:id="rId3"/>
    <p:sldId id="508" r:id="rId4"/>
    <p:sldId id="525" r:id="rId5"/>
    <p:sldId id="567" r:id="rId6"/>
    <p:sldId id="263" r:id="rId7"/>
    <p:sldId id="506" r:id="rId8"/>
    <p:sldId id="312" r:id="rId9"/>
    <p:sldId id="341" r:id="rId10"/>
    <p:sldId id="420" r:id="rId11"/>
    <p:sldId id="259" r:id="rId12"/>
    <p:sldId id="326" r:id="rId13"/>
    <p:sldId id="328" r:id="rId14"/>
    <p:sldId id="268" r:id="rId15"/>
    <p:sldId id="313" r:id="rId16"/>
    <p:sldId id="513" r:id="rId17"/>
    <p:sldId id="536" r:id="rId18"/>
    <p:sldId id="526" r:id="rId19"/>
    <p:sldId id="319" r:id="rId20"/>
    <p:sldId id="320" r:id="rId21"/>
    <p:sldId id="519" r:id="rId22"/>
    <p:sldId id="322" r:id="rId23"/>
    <p:sldId id="323" r:id="rId24"/>
    <p:sldId id="568" r:id="rId25"/>
    <p:sldId id="570" r:id="rId26"/>
    <p:sldId id="569" r:id="rId27"/>
    <p:sldId id="324" r:id="rId28"/>
    <p:sldId id="325" r:id="rId29"/>
    <p:sldId id="520" r:id="rId30"/>
    <p:sldId id="532" r:id="rId31"/>
    <p:sldId id="546" r:id="rId32"/>
    <p:sldId id="517" r:id="rId33"/>
    <p:sldId id="575" r:id="rId34"/>
    <p:sldId id="576" r:id="rId35"/>
    <p:sldId id="577" r:id="rId36"/>
    <p:sldId id="547" r:id="rId37"/>
    <p:sldId id="571" r:id="rId38"/>
    <p:sldId id="549" r:id="rId39"/>
    <p:sldId id="574" r:id="rId40"/>
    <p:sldId id="548" r:id="rId41"/>
    <p:sldId id="336" r:id="rId42"/>
    <p:sldId id="337" r:id="rId43"/>
    <p:sldId id="578" r:id="rId44"/>
    <p:sldId id="338" r:id="rId45"/>
    <p:sldId id="565" r:id="rId46"/>
    <p:sldId id="573" r:id="rId47"/>
    <p:sldId id="572" r:id="rId48"/>
    <p:sldId id="315" r:id="rId49"/>
    <p:sldId id="316" r:id="rId50"/>
    <p:sldId id="317" r:id="rId51"/>
    <p:sldId id="554" r:id="rId52"/>
    <p:sldId id="566" r:id="rId53"/>
    <p:sldId id="550" r:id="rId54"/>
    <p:sldId id="552" r:id="rId55"/>
    <p:sldId id="318" r:id="rId56"/>
    <p:sldId id="530" r:id="rId57"/>
    <p:sldId id="299" r:id="rId58"/>
    <p:sldId id="370" r:id="rId59"/>
    <p:sldId id="531" r:id="rId60"/>
    <p:sldId id="507" r:id="rId61"/>
    <p:sldId id="529" r:id="rId62"/>
    <p:sldId id="358" r:id="rId63"/>
    <p:sldId id="359" r:id="rId64"/>
    <p:sldId id="360" r:id="rId65"/>
    <p:sldId id="528" r:id="rId66"/>
    <p:sldId id="537" r:id="rId67"/>
    <p:sldId id="538" r:id="rId68"/>
    <p:sldId id="539" r:id="rId69"/>
    <p:sldId id="540" r:id="rId70"/>
    <p:sldId id="541" r:id="rId71"/>
    <p:sldId id="542" r:id="rId72"/>
    <p:sldId id="545" r:id="rId73"/>
    <p:sldId id="543" r:id="rId74"/>
    <p:sldId id="521" r:id="rId75"/>
    <p:sldId id="366" r:id="rId76"/>
    <p:sldId id="368" r:id="rId77"/>
    <p:sldId id="306" r:id="rId78"/>
    <p:sldId id="367" r:id="rId79"/>
    <p:sldId id="293" r:id="rId80"/>
    <p:sldId id="561" r:id="rId81"/>
    <p:sldId id="555" r:id="rId82"/>
    <p:sldId id="380" r:id="rId83"/>
    <p:sldId id="387" r:id="rId84"/>
    <p:sldId id="557" r:id="rId85"/>
    <p:sldId id="417" r:id="rId86"/>
    <p:sldId id="527" r:id="rId87"/>
    <p:sldId id="562" r:id="rId88"/>
    <p:sldId id="533" r:id="rId89"/>
    <p:sldId id="580" r:id="rId90"/>
    <p:sldId id="579" r:id="rId91"/>
    <p:sldId id="583" r:id="rId92"/>
    <p:sldId id="478" r:id="rId93"/>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Varsayılan Bölüm" id="{184C2E2D-B27F-401D-B266-72CD25B68C0B}">
          <p14:sldIdLst>
            <p14:sldId id="256"/>
            <p14:sldId id="509"/>
            <p14:sldId id="508"/>
            <p14:sldId id="525"/>
            <p14:sldId id="567"/>
            <p14:sldId id="263"/>
            <p14:sldId id="506"/>
            <p14:sldId id="312"/>
          </p14:sldIdLst>
        </p14:section>
        <p14:section name="Başlıksız Bölüm" id="{5ADEB28A-086B-4EAF-BBA2-2BE90113A5C2}">
          <p14:sldIdLst>
            <p14:sldId id="341"/>
            <p14:sldId id="420"/>
            <p14:sldId id="259"/>
            <p14:sldId id="326"/>
            <p14:sldId id="328"/>
            <p14:sldId id="268"/>
            <p14:sldId id="313"/>
            <p14:sldId id="513"/>
            <p14:sldId id="536"/>
            <p14:sldId id="526"/>
            <p14:sldId id="319"/>
            <p14:sldId id="320"/>
            <p14:sldId id="519"/>
            <p14:sldId id="322"/>
            <p14:sldId id="323"/>
            <p14:sldId id="568"/>
            <p14:sldId id="570"/>
            <p14:sldId id="569"/>
            <p14:sldId id="324"/>
            <p14:sldId id="325"/>
            <p14:sldId id="520"/>
            <p14:sldId id="532"/>
            <p14:sldId id="546"/>
            <p14:sldId id="517"/>
            <p14:sldId id="575"/>
            <p14:sldId id="576"/>
            <p14:sldId id="577"/>
            <p14:sldId id="547"/>
            <p14:sldId id="571"/>
            <p14:sldId id="549"/>
            <p14:sldId id="574"/>
            <p14:sldId id="548"/>
            <p14:sldId id="336"/>
            <p14:sldId id="337"/>
            <p14:sldId id="578"/>
            <p14:sldId id="338"/>
            <p14:sldId id="565"/>
            <p14:sldId id="573"/>
            <p14:sldId id="572"/>
            <p14:sldId id="315"/>
            <p14:sldId id="316"/>
            <p14:sldId id="317"/>
            <p14:sldId id="554"/>
            <p14:sldId id="566"/>
            <p14:sldId id="550"/>
            <p14:sldId id="552"/>
            <p14:sldId id="318"/>
            <p14:sldId id="530"/>
            <p14:sldId id="299"/>
            <p14:sldId id="370"/>
            <p14:sldId id="531"/>
            <p14:sldId id="507"/>
            <p14:sldId id="529"/>
            <p14:sldId id="358"/>
            <p14:sldId id="359"/>
            <p14:sldId id="360"/>
            <p14:sldId id="528"/>
            <p14:sldId id="537"/>
            <p14:sldId id="538"/>
            <p14:sldId id="539"/>
            <p14:sldId id="540"/>
            <p14:sldId id="541"/>
            <p14:sldId id="542"/>
            <p14:sldId id="545"/>
            <p14:sldId id="543"/>
            <p14:sldId id="521"/>
            <p14:sldId id="366"/>
            <p14:sldId id="368"/>
            <p14:sldId id="306"/>
            <p14:sldId id="367"/>
            <p14:sldId id="293"/>
            <p14:sldId id="561"/>
            <p14:sldId id="555"/>
            <p14:sldId id="380"/>
            <p14:sldId id="387"/>
            <p14:sldId id="557"/>
            <p14:sldId id="417"/>
            <p14:sldId id="527"/>
            <p14:sldId id="562"/>
            <p14:sldId id="533"/>
            <p14:sldId id="580"/>
            <p14:sldId id="579"/>
            <p14:sldId id="583"/>
            <p14:sldId id="478"/>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A99CD"/>
    <a:srgbClr val="007BB8"/>
    <a:srgbClr val="EA5722"/>
    <a:srgbClr val="00629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6101" autoAdjust="0"/>
  </p:normalViewPr>
  <p:slideViewPr>
    <p:cSldViewPr snapToGrid="0" snapToObjects="1">
      <p:cViewPr varScale="1">
        <p:scale>
          <a:sx n="109" d="100"/>
          <a:sy n="109" d="100"/>
        </p:scale>
        <p:origin x="636" y="102"/>
      </p:cViewPr>
      <p:guideLst/>
    </p:cSldViewPr>
  </p:slideViewPr>
  <p:outlineViewPr>
    <p:cViewPr>
      <p:scale>
        <a:sx n="33" d="100"/>
        <a:sy n="33" d="100"/>
      </p:scale>
      <p:origin x="0" y="-69432"/>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presProps" Target="presProp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A373F11-D7F9-4C26-85AB-DDEF3A593E9C}" type="doc">
      <dgm:prSet loTypeId="urn:microsoft.com/office/officeart/2005/8/layout/vList4" loCatId="list" qsTypeId="urn:microsoft.com/office/officeart/2005/8/quickstyle/3d4" qsCatId="3D" csTypeId="urn:microsoft.com/office/officeart/2005/8/colors/colorful1" csCatId="colorful" phldr="1"/>
      <dgm:spPr/>
      <dgm:t>
        <a:bodyPr/>
        <a:lstStyle/>
        <a:p>
          <a:endParaRPr lang="en-US"/>
        </a:p>
      </dgm:t>
    </dgm:pt>
    <dgm:pt modelId="{536074D2-FA95-485A-8218-23A8CA9EB9B9}">
      <dgm:prSet phldrT="[Metin]" custT="1"/>
      <dgm:spPr/>
      <dgm:t>
        <a:bodyPr/>
        <a:lstStyle/>
        <a:p>
          <a:r>
            <a:rPr lang="tr-TR" sz="2000" dirty="0"/>
            <a:t>Sıcaklık</a:t>
          </a:r>
          <a:endParaRPr lang="en-US" sz="2000" dirty="0"/>
        </a:p>
      </dgm:t>
    </dgm:pt>
    <dgm:pt modelId="{B914C41A-4170-40D8-8431-2728CF33F2E5}" type="parTrans" cxnId="{A0859570-E798-4D3F-9C6D-BE65174148BC}">
      <dgm:prSet/>
      <dgm:spPr/>
      <dgm:t>
        <a:bodyPr/>
        <a:lstStyle/>
        <a:p>
          <a:endParaRPr lang="en-US"/>
        </a:p>
      </dgm:t>
    </dgm:pt>
    <dgm:pt modelId="{11FEF28E-91DA-4896-85F0-8F7B0EB63A8D}" type="sibTrans" cxnId="{A0859570-E798-4D3F-9C6D-BE65174148BC}">
      <dgm:prSet/>
      <dgm:spPr/>
      <dgm:t>
        <a:bodyPr/>
        <a:lstStyle/>
        <a:p>
          <a:endParaRPr lang="en-US"/>
        </a:p>
      </dgm:t>
    </dgm:pt>
    <dgm:pt modelId="{913054B1-1702-4DDC-80B5-84B04A1DB564}">
      <dgm:prSet phldrT="[Metin]" custT="1"/>
      <dgm:spPr/>
      <dgm:t>
        <a:bodyPr/>
        <a:lstStyle/>
        <a:p>
          <a:r>
            <a:rPr lang="tr-TR" sz="1800" dirty="0"/>
            <a:t>Sıcak Plazma</a:t>
          </a:r>
          <a:endParaRPr lang="en-US" sz="1800" dirty="0"/>
        </a:p>
      </dgm:t>
    </dgm:pt>
    <dgm:pt modelId="{C10EBC12-D897-42B2-8F9F-CE59A91AF3C1}" type="parTrans" cxnId="{4F691FDF-D684-41D1-8B6C-3A1261ECF10D}">
      <dgm:prSet/>
      <dgm:spPr/>
      <dgm:t>
        <a:bodyPr/>
        <a:lstStyle/>
        <a:p>
          <a:endParaRPr lang="en-US"/>
        </a:p>
      </dgm:t>
    </dgm:pt>
    <dgm:pt modelId="{E6A18C67-C888-4B82-BE06-33542F31E9B7}" type="sibTrans" cxnId="{4F691FDF-D684-41D1-8B6C-3A1261ECF10D}">
      <dgm:prSet/>
      <dgm:spPr/>
      <dgm:t>
        <a:bodyPr/>
        <a:lstStyle/>
        <a:p>
          <a:endParaRPr lang="en-US"/>
        </a:p>
      </dgm:t>
    </dgm:pt>
    <dgm:pt modelId="{68016471-8DFD-43B1-930D-EAF9A43EE976}">
      <dgm:prSet phldrT="[Metin]" custT="1"/>
      <dgm:spPr/>
      <dgm:t>
        <a:bodyPr/>
        <a:lstStyle/>
        <a:p>
          <a:r>
            <a:rPr lang="tr-TR" sz="1800" dirty="0"/>
            <a:t>Soğuk Plazma</a:t>
          </a:r>
          <a:endParaRPr lang="en-US" sz="1800" dirty="0"/>
        </a:p>
      </dgm:t>
    </dgm:pt>
    <dgm:pt modelId="{2C2217C9-DB59-4C68-A559-15BF8DB9CBC0}" type="parTrans" cxnId="{27E38F34-A1E7-4BD6-875C-E9C4A7A56DE6}">
      <dgm:prSet/>
      <dgm:spPr/>
      <dgm:t>
        <a:bodyPr/>
        <a:lstStyle/>
        <a:p>
          <a:endParaRPr lang="en-US"/>
        </a:p>
      </dgm:t>
    </dgm:pt>
    <dgm:pt modelId="{13BE48DB-83EC-4633-82C6-3DCF120B5106}" type="sibTrans" cxnId="{27E38F34-A1E7-4BD6-875C-E9C4A7A56DE6}">
      <dgm:prSet/>
      <dgm:spPr/>
      <dgm:t>
        <a:bodyPr/>
        <a:lstStyle/>
        <a:p>
          <a:endParaRPr lang="en-US"/>
        </a:p>
      </dgm:t>
    </dgm:pt>
    <dgm:pt modelId="{E48D8B99-06E0-4A9C-9CB7-0F808BA3227C}">
      <dgm:prSet phldrT="[Metin]" custT="1"/>
      <dgm:spPr/>
      <dgm:t>
        <a:bodyPr/>
        <a:lstStyle/>
        <a:p>
          <a:r>
            <a:rPr lang="tr-TR" sz="2000" dirty="0"/>
            <a:t>Basınç</a:t>
          </a:r>
          <a:endParaRPr lang="en-US" sz="2000" dirty="0"/>
        </a:p>
      </dgm:t>
    </dgm:pt>
    <dgm:pt modelId="{B38322CF-18EA-4B1E-9E22-348A181977C7}" type="parTrans" cxnId="{D3920994-FDAB-4163-B0B0-296F67172118}">
      <dgm:prSet/>
      <dgm:spPr/>
      <dgm:t>
        <a:bodyPr/>
        <a:lstStyle/>
        <a:p>
          <a:endParaRPr lang="en-US"/>
        </a:p>
      </dgm:t>
    </dgm:pt>
    <dgm:pt modelId="{5910566C-50D0-4320-A878-66622D1E58EF}" type="sibTrans" cxnId="{D3920994-FDAB-4163-B0B0-296F67172118}">
      <dgm:prSet/>
      <dgm:spPr/>
      <dgm:t>
        <a:bodyPr/>
        <a:lstStyle/>
        <a:p>
          <a:endParaRPr lang="en-US"/>
        </a:p>
      </dgm:t>
    </dgm:pt>
    <dgm:pt modelId="{CC917847-0ACA-42C5-9044-6F009838B90E}">
      <dgm:prSet phldrT="[Metin]" custT="1"/>
      <dgm:spPr/>
      <dgm:t>
        <a:bodyPr/>
        <a:lstStyle/>
        <a:p>
          <a:r>
            <a:rPr lang="tr-TR" sz="1800" dirty="0"/>
            <a:t>Vakum Plazma</a:t>
          </a:r>
          <a:endParaRPr lang="en-US" sz="1800" dirty="0"/>
        </a:p>
      </dgm:t>
    </dgm:pt>
    <dgm:pt modelId="{8AB9E73C-7329-45C4-923D-5398C7957F04}" type="parTrans" cxnId="{07ED768B-9591-4F4E-ABF6-3124EB6EA42C}">
      <dgm:prSet/>
      <dgm:spPr/>
      <dgm:t>
        <a:bodyPr/>
        <a:lstStyle/>
        <a:p>
          <a:endParaRPr lang="en-US"/>
        </a:p>
      </dgm:t>
    </dgm:pt>
    <dgm:pt modelId="{D2D847CD-8572-40D7-B494-B8F2B02CD737}" type="sibTrans" cxnId="{07ED768B-9591-4F4E-ABF6-3124EB6EA42C}">
      <dgm:prSet/>
      <dgm:spPr/>
      <dgm:t>
        <a:bodyPr/>
        <a:lstStyle/>
        <a:p>
          <a:endParaRPr lang="en-US"/>
        </a:p>
      </dgm:t>
    </dgm:pt>
    <dgm:pt modelId="{FFF0B1C5-CADD-4723-8F6B-59A5271AB00B}">
      <dgm:prSet phldrT="[Metin]" custT="1"/>
      <dgm:spPr/>
      <dgm:t>
        <a:bodyPr/>
        <a:lstStyle/>
        <a:p>
          <a:r>
            <a:rPr lang="tr-TR" sz="1800" dirty="0"/>
            <a:t>Atmosferik Plazma</a:t>
          </a:r>
          <a:endParaRPr lang="en-US" sz="1800" dirty="0"/>
        </a:p>
      </dgm:t>
    </dgm:pt>
    <dgm:pt modelId="{D6BAD8C3-6228-4403-97F0-03BC3FFA2ABE}" type="parTrans" cxnId="{1667F956-B742-4CE1-8C5B-E9A20BB19432}">
      <dgm:prSet/>
      <dgm:spPr/>
      <dgm:t>
        <a:bodyPr/>
        <a:lstStyle/>
        <a:p>
          <a:endParaRPr lang="en-US"/>
        </a:p>
      </dgm:t>
    </dgm:pt>
    <dgm:pt modelId="{EAE1027A-3736-4119-8C79-5D740142C3D3}" type="sibTrans" cxnId="{1667F956-B742-4CE1-8C5B-E9A20BB19432}">
      <dgm:prSet/>
      <dgm:spPr/>
      <dgm:t>
        <a:bodyPr/>
        <a:lstStyle/>
        <a:p>
          <a:endParaRPr lang="en-US"/>
        </a:p>
      </dgm:t>
    </dgm:pt>
    <dgm:pt modelId="{CA647F0F-3EEC-4DF2-BA42-A673A2098241}">
      <dgm:prSet phldrT="[Metin]" custT="1"/>
      <dgm:spPr/>
      <dgm:t>
        <a:bodyPr/>
        <a:lstStyle/>
        <a:p>
          <a:r>
            <a:rPr lang="tr-TR" sz="2000" dirty="0"/>
            <a:t>Elektriksel (Frekans)</a:t>
          </a:r>
          <a:endParaRPr lang="en-US" sz="2000" dirty="0"/>
        </a:p>
      </dgm:t>
    </dgm:pt>
    <dgm:pt modelId="{83F2432A-69DC-45F8-8798-0E75E213CCB1}" type="parTrans" cxnId="{60C7DE2C-0C2B-4176-BD31-FC9000C2418B}">
      <dgm:prSet/>
      <dgm:spPr/>
      <dgm:t>
        <a:bodyPr/>
        <a:lstStyle/>
        <a:p>
          <a:endParaRPr lang="en-US"/>
        </a:p>
      </dgm:t>
    </dgm:pt>
    <dgm:pt modelId="{9FD67A68-836B-4FD3-AA30-72DDD5CE2DD3}" type="sibTrans" cxnId="{60C7DE2C-0C2B-4176-BD31-FC9000C2418B}">
      <dgm:prSet/>
      <dgm:spPr/>
      <dgm:t>
        <a:bodyPr/>
        <a:lstStyle/>
        <a:p>
          <a:endParaRPr lang="en-US"/>
        </a:p>
      </dgm:t>
    </dgm:pt>
    <dgm:pt modelId="{5025315E-93AC-4940-ACCD-04DB9EAEF886}">
      <dgm:prSet phldrT="[Metin]" custT="1"/>
      <dgm:spPr/>
      <dgm:t>
        <a:bodyPr/>
        <a:lstStyle/>
        <a:p>
          <a:r>
            <a:rPr lang="tr-TR" sz="1800" dirty="0"/>
            <a:t>Düşük Frekans (kHz)</a:t>
          </a:r>
          <a:endParaRPr lang="en-US" sz="1800" dirty="0"/>
        </a:p>
      </dgm:t>
    </dgm:pt>
    <dgm:pt modelId="{C5EBD458-9226-4A74-B0CA-C9FAC48DDD81}" type="parTrans" cxnId="{7E82F5E0-E788-40A7-B711-76843F0E12E3}">
      <dgm:prSet/>
      <dgm:spPr/>
      <dgm:t>
        <a:bodyPr/>
        <a:lstStyle/>
        <a:p>
          <a:endParaRPr lang="en-US"/>
        </a:p>
      </dgm:t>
    </dgm:pt>
    <dgm:pt modelId="{1CFD1010-E065-4ECB-8A77-59720471E8A2}" type="sibTrans" cxnId="{7E82F5E0-E788-40A7-B711-76843F0E12E3}">
      <dgm:prSet/>
      <dgm:spPr/>
      <dgm:t>
        <a:bodyPr/>
        <a:lstStyle/>
        <a:p>
          <a:endParaRPr lang="en-US"/>
        </a:p>
      </dgm:t>
    </dgm:pt>
    <dgm:pt modelId="{D08E88E5-021F-4989-90FE-813A5E7ECDF8}">
      <dgm:prSet phldrT="[Metin]" custT="1"/>
      <dgm:spPr/>
      <dgm:t>
        <a:bodyPr/>
        <a:lstStyle/>
        <a:p>
          <a:r>
            <a:rPr lang="tr-TR" sz="1800" dirty="0"/>
            <a:t>Mikrodalga (Ghz)</a:t>
          </a:r>
          <a:endParaRPr lang="en-US" sz="1800" dirty="0"/>
        </a:p>
      </dgm:t>
    </dgm:pt>
    <dgm:pt modelId="{2577458C-E04B-4667-8E37-9E0AC9C4FACF}" type="parTrans" cxnId="{9AC73AFC-FB3C-4512-86D1-3C026C849AA1}">
      <dgm:prSet/>
      <dgm:spPr/>
      <dgm:t>
        <a:bodyPr/>
        <a:lstStyle/>
        <a:p>
          <a:endParaRPr lang="en-US"/>
        </a:p>
      </dgm:t>
    </dgm:pt>
    <dgm:pt modelId="{0398A8D8-B8A4-411D-AF97-3E1E1CA200C3}" type="sibTrans" cxnId="{9AC73AFC-FB3C-4512-86D1-3C026C849AA1}">
      <dgm:prSet/>
      <dgm:spPr/>
      <dgm:t>
        <a:bodyPr/>
        <a:lstStyle/>
        <a:p>
          <a:endParaRPr lang="en-US"/>
        </a:p>
      </dgm:t>
    </dgm:pt>
    <dgm:pt modelId="{9D697A01-E834-412B-B34B-42BBCA4FD1AF}">
      <dgm:prSet phldrT="[Metin]" custT="1"/>
      <dgm:spPr/>
      <dgm:t>
        <a:bodyPr/>
        <a:lstStyle/>
        <a:p>
          <a:r>
            <a:rPr lang="tr-TR" sz="1800" dirty="0"/>
            <a:t>Radyo Frekans (MHz)</a:t>
          </a:r>
          <a:endParaRPr lang="en-US" sz="1800" dirty="0"/>
        </a:p>
      </dgm:t>
    </dgm:pt>
    <dgm:pt modelId="{039BD8CB-E9CA-48A8-BFCF-89338715FAFF}" type="parTrans" cxnId="{1EF201C7-F107-4EB6-A497-6D3CCCF61070}">
      <dgm:prSet/>
      <dgm:spPr/>
      <dgm:t>
        <a:bodyPr/>
        <a:lstStyle/>
        <a:p>
          <a:endParaRPr lang="en-US"/>
        </a:p>
      </dgm:t>
    </dgm:pt>
    <dgm:pt modelId="{E55EA187-B10A-46B0-A8F2-957342E19A71}" type="sibTrans" cxnId="{1EF201C7-F107-4EB6-A497-6D3CCCF61070}">
      <dgm:prSet/>
      <dgm:spPr/>
      <dgm:t>
        <a:bodyPr/>
        <a:lstStyle/>
        <a:p>
          <a:endParaRPr lang="en-US"/>
        </a:p>
      </dgm:t>
    </dgm:pt>
    <dgm:pt modelId="{F3400CC9-37D0-4A22-8377-F725EC4FC133}" type="pres">
      <dgm:prSet presAssocID="{4A373F11-D7F9-4C26-85AB-DDEF3A593E9C}" presName="linear" presStyleCnt="0">
        <dgm:presLayoutVars>
          <dgm:dir/>
          <dgm:resizeHandles val="exact"/>
        </dgm:presLayoutVars>
      </dgm:prSet>
      <dgm:spPr/>
    </dgm:pt>
    <dgm:pt modelId="{4AAC2770-1BB8-44D8-AAEF-01A1C063D6F5}" type="pres">
      <dgm:prSet presAssocID="{536074D2-FA95-485A-8218-23A8CA9EB9B9}" presName="comp" presStyleCnt="0"/>
      <dgm:spPr/>
    </dgm:pt>
    <dgm:pt modelId="{AE7E7541-1E4E-4420-92CC-2CB903FD5A46}" type="pres">
      <dgm:prSet presAssocID="{536074D2-FA95-485A-8218-23A8CA9EB9B9}" presName="box" presStyleLbl="node1" presStyleIdx="0" presStyleCnt="3"/>
      <dgm:spPr/>
    </dgm:pt>
    <dgm:pt modelId="{45F1D255-FCF0-45B1-8D82-1EA5E1E7787A}" type="pres">
      <dgm:prSet presAssocID="{536074D2-FA95-485A-8218-23A8CA9EB9B9}" presName="img" presStyleLbl="fgImgPlace1" presStyleIdx="0" presStyleCnt="3"/>
      <dgm:spPr/>
    </dgm:pt>
    <dgm:pt modelId="{8B8F86BB-47AF-411E-8EBB-5768224C097B}" type="pres">
      <dgm:prSet presAssocID="{536074D2-FA95-485A-8218-23A8CA9EB9B9}" presName="text" presStyleLbl="node1" presStyleIdx="0" presStyleCnt="3">
        <dgm:presLayoutVars>
          <dgm:bulletEnabled val="1"/>
        </dgm:presLayoutVars>
      </dgm:prSet>
      <dgm:spPr/>
    </dgm:pt>
    <dgm:pt modelId="{A279FA94-D1C8-4D4D-BA41-252843AD637E}" type="pres">
      <dgm:prSet presAssocID="{11FEF28E-91DA-4896-85F0-8F7B0EB63A8D}" presName="spacer" presStyleCnt="0"/>
      <dgm:spPr/>
    </dgm:pt>
    <dgm:pt modelId="{6A66BF7C-F362-4D9D-95BA-3C30A5E73964}" type="pres">
      <dgm:prSet presAssocID="{E48D8B99-06E0-4A9C-9CB7-0F808BA3227C}" presName="comp" presStyleCnt="0"/>
      <dgm:spPr/>
    </dgm:pt>
    <dgm:pt modelId="{87A6E928-91C8-4FC7-AAAB-713F69B1EEFC}" type="pres">
      <dgm:prSet presAssocID="{E48D8B99-06E0-4A9C-9CB7-0F808BA3227C}" presName="box" presStyleLbl="node1" presStyleIdx="1" presStyleCnt="3"/>
      <dgm:spPr/>
    </dgm:pt>
    <dgm:pt modelId="{6C00B733-1639-407A-A6EE-499657AEC769}" type="pres">
      <dgm:prSet presAssocID="{E48D8B99-06E0-4A9C-9CB7-0F808BA3227C}" presName="img" presStyleLbl="fgImgPlace1" presStyleIdx="1" presStyleCnt="3"/>
      <dgm:spPr/>
    </dgm:pt>
    <dgm:pt modelId="{2F01F24A-54FD-48A6-A4A1-054490C1A0B7}" type="pres">
      <dgm:prSet presAssocID="{E48D8B99-06E0-4A9C-9CB7-0F808BA3227C}" presName="text" presStyleLbl="node1" presStyleIdx="1" presStyleCnt="3">
        <dgm:presLayoutVars>
          <dgm:bulletEnabled val="1"/>
        </dgm:presLayoutVars>
      </dgm:prSet>
      <dgm:spPr/>
    </dgm:pt>
    <dgm:pt modelId="{BDDB466F-878B-4ECF-8FFE-63CB47A910FF}" type="pres">
      <dgm:prSet presAssocID="{5910566C-50D0-4320-A878-66622D1E58EF}" presName="spacer" presStyleCnt="0"/>
      <dgm:spPr/>
    </dgm:pt>
    <dgm:pt modelId="{1C731D76-ACF0-4D8B-AD0E-4AC511D21F74}" type="pres">
      <dgm:prSet presAssocID="{CA647F0F-3EEC-4DF2-BA42-A673A2098241}" presName="comp" presStyleCnt="0"/>
      <dgm:spPr/>
    </dgm:pt>
    <dgm:pt modelId="{8DC5C075-97AC-4626-B501-7316E208424C}" type="pres">
      <dgm:prSet presAssocID="{CA647F0F-3EEC-4DF2-BA42-A673A2098241}" presName="box" presStyleLbl="node1" presStyleIdx="2" presStyleCnt="3"/>
      <dgm:spPr/>
    </dgm:pt>
    <dgm:pt modelId="{834D237B-DACE-481C-8CEB-1E30DD48C237}" type="pres">
      <dgm:prSet presAssocID="{CA647F0F-3EEC-4DF2-BA42-A673A2098241}" presName="img" presStyleLbl="fgImgPlace1" presStyleIdx="2" presStyleCnt="3"/>
      <dgm:spPr/>
    </dgm:pt>
    <dgm:pt modelId="{C5C014C1-BFB0-47C5-B742-93AC2E7E2E8E}" type="pres">
      <dgm:prSet presAssocID="{CA647F0F-3EEC-4DF2-BA42-A673A2098241}" presName="text" presStyleLbl="node1" presStyleIdx="2" presStyleCnt="3">
        <dgm:presLayoutVars>
          <dgm:bulletEnabled val="1"/>
        </dgm:presLayoutVars>
      </dgm:prSet>
      <dgm:spPr/>
    </dgm:pt>
  </dgm:ptLst>
  <dgm:cxnLst>
    <dgm:cxn modelId="{B1D89E08-A1C5-4BE2-B96D-87CC9C281A34}" type="presOf" srcId="{913054B1-1702-4DDC-80B5-84B04A1DB564}" destId="{8B8F86BB-47AF-411E-8EBB-5768224C097B}" srcOrd="1" destOrd="1" presId="urn:microsoft.com/office/officeart/2005/8/layout/vList4"/>
    <dgm:cxn modelId="{5EFFB013-929C-49A0-BF03-554F5DF1BA13}" type="presOf" srcId="{9D697A01-E834-412B-B34B-42BBCA4FD1AF}" destId="{C5C014C1-BFB0-47C5-B742-93AC2E7E2E8E}" srcOrd="1" destOrd="2" presId="urn:microsoft.com/office/officeart/2005/8/layout/vList4"/>
    <dgm:cxn modelId="{60C7DE2C-0C2B-4176-BD31-FC9000C2418B}" srcId="{4A373F11-D7F9-4C26-85AB-DDEF3A593E9C}" destId="{CA647F0F-3EEC-4DF2-BA42-A673A2098241}" srcOrd="2" destOrd="0" parTransId="{83F2432A-69DC-45F8-8798-0E75E213CCB1}" sibTransId="{9FD67A68-836B-4FD3-AA30-72DDD5CE2DD3}"/>
    <dgm:cxn modelId="{87A78C2E-E0DA-4A7E-BEAB-A9AA65C2A44F}" type="presOf" srcId="{68016471-8DFD-43B1-930D-EAF9A43EE976}" destId="{8B8F86BB-47AF-411E-8EBB-5768224C097B}" srcOrd="1" destOrd="2" presId="urn:microsoft.com/office/officeart/2005/8/layout/vList4"/>
    <dgm:cxn modelId="{3D885530-F40B-462B-A985-482974368493}" type="presOf" srcId="{9D697A01-E834-412B-B34B-42BBCA4FD1AF}" destId="{8DC5C075-97AC-4626-B501-7316E208424C}" srcOrd="0" destOrd="2" presId="urn:microsoft.com/office/officeart/2005/8/layout/vList4"/>
    <dgm:cxn modelId="{15FD6A33-838C-49CE-8941-E9B30CF7930D}" type="presOf" srcId="{5025315E-93AC-4940-ACCD-04DB9EAEF886}" destId="{C5C014C1-BFB0-47C5-B742-93AC2E7E2E8E}" srcOrd="1" destOrd="1" presId="urn:microsoft.com/office/officeart/2005/8/layout/vList4"/>
    <dgm:cxn modelId="{27E38F34-A1E7-4BD6-875C-E9C4A7A56DE6}" srcId="{536074D2-FA95-485A-8218-23A8CA9EB9B9}" destId="{68016471-8DFD-43B1-930D-EAF9A43EE976}" srcOrd="1" destOrd="0" parTransId="{2C2217C9-DB59-4C68-A559-15BF8DB9CBC0}" sibTransId="{13BE48DB-83EC-4633-82C6-3DCF120B5106}"/>
    <dgm:cxn modelId="{9E4AC135-612E-4FFE-84DB-A0A9050DC698}" type="presOf" srcId="{913054B1-1702-4DDC-80B5-84B04A1DB564}" destId="{AE7E7541-1E4E-4420-92CC-2CB903FD5A46}" srcOrd="0" destOrd="1" presId="urn:microsoft.com/office/officeart/2005/8/layout/vList4"/>
    <dgm:cxn modelId="{1D22B768-6C46-4548-B7E8-B484FF1E2DC1}" type="presOf" srcId="{CC917847-0ACA-42C5-9044-6F009838B90E}" destId="{87A6E928-91C8-4FC7-AAAB-713F69B1EEFC}" srcOrd="0" destOrd="1" presId="urn:microsoft.com/office/officeart/2005/8/layout/vList4"/>
    <dgm:cxn modelId="{A0859570-E798-4D3F-9C6D-BE65174148BC}" srcId="{4A373F11-D7F9-4C26-85AB-DDEF3A593E9C}" destId="{536074D2-FA95-485A-8218-23A8CA9EB9B9}" srcOrd="0" destOrd="0" parTransId="{B914C41A-4170-40D8-8431-2728CF33F2E5}" sibTransId="{11FEF28E-91DA-4896-85F0-8F7B0EB63A8D}"/>
    <dgm:cxn modelId="{A271D771-311A-4CF5-98CB-1A413F1BDC93}" type="presOf" srcId="{D08E88E5-021F-4989-90FE-813A5E7ECDF8}" destId="{C5C014C1-BFB0-47C5-B742-93AC2E7E2E8E}" srcOrd="1" destOrd="3" presId="urn:microsoft.com/office/officeart/2005/8/layout/vList4"/>
    <dgm:cxn modelId="{8DF36E75-4FC6-46EB-BB13-C90BB12EB148}" type="presOf" srcId="{5025315E-93AC-4940-ACCD-04DB9EAEF886}" destId="{8DC5C075-97AC-4626-B501-7316E208424C}" srcOrd="0" destOrd="1" presId="urn:microsoft.com/office/officeart/2005/8/layout/vList4"/>
    <dgm:cxn modelId="{1667F956-B742-4CE1-8C5B-E9A20BB19432}" srcId="{E48D8B99-06E0-4A9C-9CB7-0F808BA3227C}" destId="{FFF0B1C5-CADD-4723-8F6B-59A5271AB00B}" srcOrd="1" destOrd="0" parTransId="{D6BAD8C3-6228-4403-97F0-03BC3FFA2ABE}" sibTransId="{EAE1027A-3736-4119-8C79-5D740142C3D3}"/>
    <dgm:cxn modelId="{07ED768B-9591-4F4E-ABF6-3124EB6EA42C}" srcId="{E48D8B99-06E0-4A9C-9CB7-0F808BA3227C}" destId="{CC917847-0ACA-42C5-9044-6F009838B90E}" srcOrd="0" destOrd="0" parTransId="{8AB9E73C-7329-45C4-923D-5398C7957F04}" sibTransId="{D2D847CD-8572-40D7-B494-B8F2B02CD737}"/>
    <dgm:cxn modelId="{7C2AB891-658C-490B-8D94-F0956C301109}" type="presOf" srcId="{536074D2-FA95-485A-8218-23A8CA9EB9B9}" destId="{AE7E7541-1E4E-4420-92CC-2CB903FD5A46}" srcOrd="0" destOrd="0" presId="urn:microsoft.com/office/officeart/2005/8/layout/vList4"/>
    <dgm:cxn modelId="{18E7C893-63CA-46A3-904B-5D5A6A0B217B}" type="presOf" srcId="{68016471-8DFD-43B1-930D-EAF9A43EE976}" destId="{AE7E7541-1E4E-4420-92CC-2CB903FD5A46}" srcOrd="0" destOrd="2" presId="urn:microsoft.com/office/officeart/2005/8/layout/vList4"/>
    <dgm:cxn modelId="{D3920994-FDAB-4163-B0B0-296F67172118}" srcId="{4A373F11-D7F9-4C26-85AB-DDEF3A593E9C}" destId="{E48D8B99-06E0-4A9C-9CB7-0F808BA3227C}" srcOrd="1" destOrd="0" parTransId="{B38322CF-18EA-4B1E-9E22-348A181977C7}" sibTransId="{5910566C-50D0-4320-A878-66622D1E58EF}"/>
    <dgm:cxn modelId="{336D1C96-0CBE-487E-B5BF-928DE16FEE9E}" type="presOf" srcId="{CC917847-0ACA-42C5-9044-6F009838B90E}" destId="{2F01F24A-54FD-48A6-A4A1-054490C1A0B7}" srcOrd="1" destOrd="1" presId="urn:microsoft.com/office/officeart/2005/8/layout/vList4"/>
    <dgm:cxn modelId="{EEAEE9A1-C2E3-4C41-AE5C-CEA98BA210D6}" type="presOf" srcId="{4A373F11-D7F9-4C26-85AB-DDEF3A593E9C}" destId="{F3400CC9-37D0-4A22-8377-F725EC4FC133}" srcOrd="0" destOrd="0" presId="urn:microsoft.com/office/officeart/2005/8/layout/vList4"/>
    <dgm:cxn modelId="{A58152A4-7627-4F9C-9EE1-4E1D44E34325}" type="presOf" srcId="{CA647F0F-3EEC-4DF2-BA42-A673A2098241}" destId="{8DC5C075-97AC-4626-B501-7316E208424C}" srcOrd="0" destOrd="0" presId="urn:microsoft.com/office/officeart/2005/8/layout/vList4"/>
    <dgm:cxn modelId="{B874F9A5-1D35-455B-A668-CDDEFE20CE09}" type="presOf" srcId="{FFF0B1C5-CADD-4723-8F6B-59A5271AB00B}" destId="{2F01F24A-54FD-48A6-A4A1-054490C1A0B7}" srcOrd="1" destOrd="2" presId="urn:microsoft.com/office/officeart/2005/8/layout/vList4"/>
    <dgm:cxn modelId="{00CD0AA9-A943-4089-A732-DFA5858F529C}" type="presOf" srcId="{E48D8B99-06E0-4A9C-9CB7-0F808BA3227C}" destId="{2F01F24A-54FD-48A6-A4A1-054490C1A0B7}" srcOrd="1" destOrd="0" presId="urn:microsoft.com/office/officeart/2005/8/layout/vList4"/>
    <dgm:cxn modelId="{42CADEB1-19E0-4DF6-A750-D7CF8A4BE0A9}" type="presOf" srcId="{E48D8B99-06E0-4A9C-9CB7-0F808BA3227C}" destId="{87A6E928-91C8-4FC7-AAAB-713F69B1EEFC}" srcOrd="0" destOrd="0" presId="urn:microsoft.com/office/officeart/2005/8/layout/vList4"/>
    <dgm:cxn modelId="{377857BA-9478-485D-B0E8-0DD298504519}" type="presOf" srcId="{D08E88E5-021F-4989-90FE-813A5E7ECDF8}" destId="{8DC5C075-97AC-4626-B501-7316E208424C}" srcOrd="0" destOrd="3" presId="urn:microsoft.com/office/officeart/2005/8/layout/vList4"/>
    <dgm:cxn modelId="{3406EDC2-47A5-4565-83F4-E9EB55F1E188}" type="presOf" srcId="{FFF0B1C5-CADD-4723-8F6B-59A5271AB00B}" destId="{87A6E928-91C8-4FC7-AAAB-713F69B1EEFC}" srcOrd="0" destOrd="2" presId="urn:microsoft.com/office/officeart/2005/8/layout/vList4"/>
    <dgm:cxn modelId="{1EF201C7-F107-4EB6-A497-6D3CCCF61070}" srcId="{CA647F0F-3EEC-4DF2-BA42-A673A2098241}" destId="{9D697A01-E834-412B-B34B-42BBCA4FD1AF}" srcOrd="1" destOrd="0" parTransId="{039BD8CB-E9CA-48A8-BFCF-89338715FAFF}" sibTransId="{E55EA187-B10A-46B0-A8F2-957342E19A71}"/>
    <dgm:cxn modelId="{4F691FDF-D684-41D1-8B6C-3A1261ECF10D}" srcId="{536074D2-FA95-485A-8218-23A8CA9EB9B9}" destId="{913054B1-1702-4DDC-80B5-84B04A1DB564}" srcOrd="0" destOrd="0" parTransId="{C10EBC12-D897-42B2-8F9F-CE59A91AF3C1}" sibTransId="{E6A18C67-C888-4B82-BE06-33542F31E9B7}"/>
    <dgm:cxn modelId="{7E82F5E0-E788-40A7-B711-76843F0E12E3}" srcId="{CA647F0F-3EEC-4DF2-BA42-A673A2098241}" destId="{5025315E-93AC-4940-ACCD-04DB9EAEF886}" srcOrd="0" destOrd="0" parTransId="{C5EBD458-9226-4A74-B0CA-C9FAC48DDD81}" sibTransId="{1CFD1010-E065-4ECB-8A77-59720471E8A2}"/>
    <dgm:cxn modelId="{ACBDAEF2-7629-4E1D-AF54-4CD57CA63422}" type="presOf" srcId="{536074D2-FA95-485A-8218-23A8CA9EB9B9}" destId="{8B8F86BB-47AF-411E-8EBB-5768224C097B}" srcOrd="1" destOrd="0" presId="urn:microsoft.com/office/officeart/2005/8/layout/vList4"/>
    <dgm:cxn modelId="{36CFA0F9-089A-4F30-BFAA-9B022CD2C7BA}" type="presOf" srcId="{CA647F0F-3EEC-4DF2-BA42-A673A2098241}" destId="{C5C014C1-BFB0-47C5-B742-93AC2E7E2E8E}" srcOrd="1" destOrd="0" presId="urn:microsoft.com/office/officeart/2005/8/layout/vList4"/>
    <dgm:cxn modelId="{9AC73AFC-FB3C-4512-86D1-3C026C849AA1}" srcId="{CA647F0F-3EEC-4DF2-BA42-A673A2098241}" destId="{D08E88E5-021F-4989-90FE-813A5E7ECDF8}" srcOrd="2" destOrd="0" parTransId="{2577458C-E04B-4667-8E37-9E0AC9C4FACF}" sibTransId="{0398A8D8-B8A4-411D-AF97-3E1E1CA200C3}"/>
    <dgm:cxn modelId="{044F41A4-F540-4F5E-A13F-63F9D1D9C5F0}" type="presParOf" srcId="{F3400CC9-37D0-4A22-8377-F725EC4FC133}" destId="{4AAC2770-1BB8-44D8-AAEF-01A1C063D6F5}" srcOrd="0" destOrd="0" presId="urn:microsoft.com/office/officeart/2005/8/layout/vList4"/>
    <dgm:cxn modelId="{B5F1570B-D7E2-4954-8493-F9434D405546}" type="presParOf" srcId="{4AAC2770-1BB8-44D8-AAEF-01A1C063D6F5}" destId="{AE7E7541-1E4E-4420-92CC-2CB903FD5A46}" srcOrd="0" destOrd="0" presId="urn:microsoft.com/office/officeart/2005/8/layout/vList4"/>
    <dgm:cxn modelId="{98245E2A-1CD5-4ADB-B1B0-C514E498D796}" type="presParOf" srcId="{4AAC2770-1BB8-44D8-AAEF-01A1C063D6F5}" destId="{45F1D255-FCF0-45B1-8D82-1EA5E1E7787A}" srcOrd="1" destOrd="0" presId="urn:microsoft.com/office/officeart/2005/8/layout/vList4"/>
    <dgm:cxn modelId="{25E8F3D0-C56B-431F-A740-A3125A18B47E}" type="presParOf" srcId="{4AAC2770-1BB8-44D8-AAEF-01A1C063D6F5}" destId="{8B8F86BB-47AF-411E-8EBB-5768224C097B}" srcOrd="2" destOrd="0" presId="urn:microsoft.com/office/officeart/2005/8/layout/vList4"/>
    <dgm:cxn modelId="{9C01FA24-7D11-4EFA-9329-4EDEBFEFB6CB}" type="presParOf" srcId="{F3400CC9-37D0-4A22-8377-F725EC4FC133}" destId="{A279FA94-D1C8-4D4D-BA41-252843AD637E}" srcOrd="1" destOrd="0" presId="urn:microsoft.com/office/officeart/2005/8/layout/vList4"/>
    <dgm:cxn modelId="{8C78DE4C-3264-42FC-B7B3-C1A4C1231A6F}" type="presParOf" srcId="{F3400CC9-37D0-4A22-8377-F725EC4FC133}" destId="{6A66BF7C-F362-4D9D-95BA-3C30A5E73964}" srcOrd="2" destOrd="0" presId="urn:microsoft.com/office/officeart/2005/8/layout/vList4"/>
    <dgm:cxn modelId="{9D2E8B5C-F289-4609-8C3B-8C963592F501}" type="presParOf" srcId="{6A66BF7C-F362-4D9D-95BA-3C30A5E73964}" destId="{87A6E928-91C8-4FC7-AAAB-713F69B1EEFC}" srcOrd="0" destOrd="0" presId="urn:microsoft.com/office/officeart/2005/8/layout/vList4"/>
    <dgm:cxn modelId="{21C23F5E-19AA-4D29-B15F-E3C616200E5A}" type="presParOf" srcId="{6A66BF7C-F362-4D9D-95BA-3C30A5E73964}" destId="{6C00B733-1639-407A-A6EE-499657AEC769}" srcOrd="1" destOrd="0" presId="urn:microsoft.com/office/officeart/2005/8/layout/vList4"/>
    <dgm:cxn modelId="{81F3715B-113D-49B0-859F-6AAE37F6DCED}" type="presParOf" srcId="{6A66BF7C-F362-4D9D-95BA-3C30A5E73964}" destId="{2F01F24A-54FD-48A6-A4A1-054490C1A0B7}" srcOrd="2" destOrd="0" presId="urn:microsoft.com/office/officeart/2005/8/layout/vList4"/>
    <dgm:cxn modelId="{4A4CF045-EA4D-4816-9B38-A97CC239772D}" type="presParOf" srcId="{F3400CC9-37D0-4A22-8377-F725EC4FC133}" destId="{BDDB466F-878B-4ECF-8FFE-63CB47A910FF}" srcOrd="3" destOrd="0" presId="urn:microsoft.com/office/officeart/2005/8/layout/vList4"/>
    <dgm:cxn modelId="{AB94967E-EF62-4A79-8E49-96D218809D86}" type="presParOf" srcId="{F3400CC9-37D0-4A22-8377-F725EC4FC133}" destId="{1C731D76-ACF0-4D8B-AD0E-4AC511D21F74}" srcOrd="4" destOrd="0" presId="urn:microsoft.com/office/officeart/2005/8/layout/vList4"/>
    <dgm:cxn modelId="{1B6F50A3-0311-4000-AEB2-A74F844A3E81}" type="presParOf" srcId="{1C731D76-ACF0-4D8B-AD0E-4AC511D21F74}" destId="{8DC5C075-97AC-4626-B501-7316E208424C}" srcOrd="0" destOrd="0" presId="urn:microsoft.com/office/officeart/2005/8/layout/vList4"/>
    <dgm:cxn modelId="{F2702CE6-5B75-4336-A139-1853DA2AA501}" type="presParOf" srcId="{1C731D76-ACF0-4D8B-AD0E-4AC511D21F74}" destId="{834D237B-DACE-481C-8CEB-1E30DD48C237}" srcOrd="1" destOrd="0" presId="urn:microsoft.com/office/officeart/2005/8/layout/vList4"/>
    <dgm:cxn modelId="{F865D4A5-C43B-4B5A-9C98-4016DA1CAC8F}" type="presParOf" srcId="{1C731D76-ACF0-4D8B-AD0E-4AC511D21F74}" destId="{C5C014C1-BFB0-47C5-B742-93AC2E7E2E8E}" srcOrd="2" destOrd="0" presId="urn:microsoft.com/office/officeart/2005/8/layout/vList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7E7541-1E4E-4420-92CC-2CB903FD5A46}">
      <dsp:nvSpPr>
        <dsp:cNvPr id="0" name=""/>
        <dsp:cNvSpPr/>
      </dsp:nvSpPr>
      <dsp:spPr>
        <a:xfrm>
          <a:off x="0" y="0"/>
          <a:ext cx="4707576" cy="1287730"/>
        </a:xfrm>
        <a:prstGeom prst="roundRect">
          <a:avLst>
            <a:gd name="adj" fmla="val 10000"/>
          </a:avLst>
        </a:prstGeom>
        <a:solidFill>
          <a:schemeClr val="accent2">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tr-TR" sz="2000" kern="1200" dirty="0"/>
            <a:t>Sıcaklık</a:t>
          </a:r>
          <a:endParaRPr lang="en-US" sz="2000" kern="1200" dirty="0"/>
        </a:p>
        <a:p>
          <a:pPr marL="171450" lvl="1" indent="-171450" algn="l" defTabSz="800100">
            <a:lnSpc>
              <a:spcPct val="90000"/>
            </a:lnSpc>
            <a:spcBef>
              <a:spcPct val="0"/>
            </a:spcBef>
            <a:spcAft>
              <a:spcPct val="15000"/>
            </a:spcAft>
            <a:buChar char="•"/>
          </a:pPr>
          <a:r>
            <a:rPr lang="tr-TR" sz="1800" kern="1200" dirty="0"/>
            <a:t>Sıcak Plazma</a:t>
          </a:r>
          <a:endParaRPr lang="en-US" sz="1800" kern="1200" dirty="0"/>
        </a:p>
        <a:p>
          <a:pPr marL="171450" lvl="1" indent="-171450" algn="l" defTabSz="800100">
            <a:lnSpc>
              <a:spcPct val="90000"/>
            </a:lnSpc>
            <a:spcBef>
              <a:spcPct val="0"/>
            </a:spcBef>
            <a:spcAft>
              <a:spcPct val="15000"/>
            </a:spcAft>
            <a:buChar char="•"/>
          </a:pPr>
          <a:r>
            <a:rPr lang="tr-TR" sz="1800" kern="1200" dirty="0"/>
            <a:t>Soğuk Plazma</a:t>
          </a:r>
          <a:endParaRPr lang="en-US" sz="1800" kern="1200" dirty="0"/>
        </a:p>
      </dsp:txBody>
      <dsp:txXfrm>
        <a:off x="1070288" y="0"/>
        <a:ext cx="3637287" cy="1287730"/>
      </dsp:txXfrm>
    </dsp:sp>
    <dsp:sp modelId="{45F1D255-FCF0-45B1-8D82-1EA5E1E7787A}">
      <dsp:nvSpPr>
        <dsp:cNvPr id="0" name=""/>
        <dsp:cNvSpPr/>
      </dsp:nvSpPr>
      <dsp:spPr>
        <a:xfrm>
          <a:off x="128773" y="128773"/>
          <a:ext cx="941515" cy="1030184"/>
        </a:xfrm>
        <a:prstGeom prst="roundRect">
          <a:avLst>
            <a:gd name="adj" fmla="val 10000"/>
          </a:avLst>
        </a:prstGeom>
        <a:solidFill>
          <a:schemeClr val="accent2">
            <a:tint val="50000"/>
            <a:hueOff val="0"/>
            <a:satOff val="0"/>
            <a:lumOff val="0"/>
            <a:alphaOff val="0"/>
          </a:schemeClr>
        </a:solidFill>
        <a:ln>
          <a:noFill/>
        </a:ln>
        <a:effectLst/>
        <a:scene3d>
          <a:camera prst="orthographicFront"/>
          <a:lightRig rig="chilly" dir="t"/>
        </a:scene3d>
        <a:sp3d z="12700" extrusionH="12700" prstMaterial="translucentPowder">
          <a:bevelT w="25400" h="6350" prst="softRound"/>
          <a:bevelB w="0" h="0" prst="convex"/>
        </a:sp3d>
      </dsp:spPr>
      <dsp:style>
        <a:lnRef idx="0">
          <a:scrgbClr r="0" g="0" b="0"/>
        </a:lnRef>
        <a:fillRef idx="1">
          <a:scrgbClr r="0" g="0" b="0"/>
        </a:fillRef>
        <a:effectRef idx="0">
          <a:scrgbClr r="0" g="0" b="0"/>
        </a:effectRef>
        <a:fontRef idx="minor"/>
      </dsp:style>
    </dsp:sp>
    <dsp:sp modelId="{87A6E928-91C8-4FC7-AAAB-713F69B1EEFC}">
      <dsp:nvSpPr>
        <dsp:cNvPr id="0" name=""/>
        <dsp:cNvSpPr/>
      </dsp:nvSpPr>
      <dsp:spPr>
        <a:xfrm>
          <a:off x="0" y="1416503"/>
          <a:ext cx="4707576" cy="1287730"/>
        </a:xfrm>
        <a:prstGeom prst="roundRect">
          <a:avLst>
            <a:gd name="adj" fmla="val 10000"/>
          </a:avLst>
        </a:prstGeom>
        <a:solidFill>
          <a:schemeClr val="accent3">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tr-TR" sz="2000" kern="1200" dirty="0"/>
            <a:t>Basınç</a:t>
          </a:r>
          <a:endParaRPr lang="en-US" sz="2000" kern="1200" dirty="0"/>
        </a:p>
        <a:p>
          <a:pPr marL="171450" lvl="1" indent="-171450" algn="l" defTabSz="800100">
            <a:lnSpc>
              <a:spcPct val="90000"/>
            </a:lnSpc>
            <a:spcBef>
              <a:spcPct val="0"/>
            </a:spcBef>
            <a:spcAft>
              <a:spcPct val="15000"/>
            </a:spcAft>
            <a:buChar char="•"/>
          </a:pPr>
          <a:r>
            <a:rPr lang="tr-TR" sz="1800" kern="1200" dirty="0"/>
            <a:t>Vakum Plazma</a:t>
          </a:r>
          <a:endParaRPr lang="en-US" sz="1800" kern="1200" dirty="0"/>
        </a:p>
        <a:p>
          <a:pPr marL="171450" lvl="1" indent="-171450" algn="l" defTabSz="800100">
            <a:lnSpc>
              <a:spcPct val="90000"/>
            </a:lnSpc>
            <a:spcBef>
              <a:spcPct val="0"/>
            </a:spcBef>
            <a:spcAft>
              <a:spcPct val="15000"/>
            </a:spcAft>
            <a:buChar char="•"/>
          </a:pPr>
          <a:r>
            <a:rPr lang="tr-TR" sz="1800" kern="1200" dirty="0"/>
            <a:t>Atmosferik Plazma</a:t>
          </a:r>
          <a:endParaRPr lang="en-US" sz="1800" kern="1200" dirty="0"/>
        </a:p>
      </dsp:txBody>
      <dsp:txXfrm>
        <a:off x="1070288" y="1416503"/>
        <a:ext cx="3637287" cy="1287730"/>
      </dsp:txXfrm>
    </dsp:sp>
    <dsp:sp modelId="{6C00B733-1639-407A-A6EE-499657AEC769}">
      <dsp:nvSpPr>
        <dsp:cNvPr id="0" name=""/>
        <dsp:cNvSpPr/>
      </dsp:nvSpPr>
      <dsp:spPr>
        <a:xfrm>
          <a:off x="128773" y="1545276"/>
          <a:ext cx="941515" cy="1030184"/>
        </a:xfrm>
        <a:prstGeom prst="roundRect">
          <a:avLst>
            <a:gd name="adj" fmla="val 10000"/>
          </a:avLst>
        </a:prstGeom>
        <a:solidFill>
          <a:schemeClr val="accent3">
            <a:tint val="50000"/>
            <a:hueOff val="0"/>
            <a:satOff val="0"/>
            <a:lumOff val="0"/>
            <a:alphaOff val="0"/>
          </a:schemeClr>
        </a:solidFill>
        <a:ln>
          <a:noFill/>
        </a:ln>
        <a:effectLst/>
        <a:scene3d>
          <a:camera prst="orthographicFront"/>
          <a:lightRig rig="chilly" dir="t"/>
        </a:scene3d>
        <a:sp3d z="12700" extrusionH="12700" prstMaterial="translucentPowder">
          <a:bevelT w="25400" h="6350" prst="softRound"/>
          <a:bevelB w="0" h="0" prst="convex"/>
        </a:sp3d>
      </dsp:spPr>
      <dsp:style>
        <a:lnRef idx="0">
          <a:scrgbClr r="0" g="0" b="0"/>
        </a:lnRef>
        <a:fillRef idx="1">
          <a:scrgbClr r="0" g="0" b="0"/>
        </a:fillRef>
        <a:effectRef idx="0">
          <a:scrgbClr r="0" g="0" b="0"/>
        </a:effectRef>
        <a:fontRef idx="minor"/>
      </dsp:style>
    </dsp:sp>
    <dsp:sp modelId="{8DC5C075-97AC-4626-B501-7316E208424C}">
      <dsp:nvSpPr>
        <dsp:cNvPr id="0" name=""/>
        <dsp:cNvSpPr/>
      </dsp:nvSpPr>
      <dsp:spPr>
        <a:xfrm>
          <a:off x="0" y="2833007"/>
          <a:ext cx="4707576" cy="1287730"/>
        </a:xfrm>
        <a:prstGeom prst="roundRect">
          <a:avLst>
            <a:gd name="adj" fmla="val 10000"/>
          </a:avLst>
        </a:prstGeom>
        <a:solidFill>
          <a:schemeClr val="accent4">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tr-TR" sz="2000" kern="1200" dirty="0"/>
            <a:t>Elektriksel (Frekans)</a:t>
          </a:r>
          <a:endParaRPr lang="en-US" sz="2000" kern="1200" dirty="0"/>
        </a:p>
        <a:p>
          <a:pPr marL="171450" lvl="1" indent="-171450" algn="l" defTabSz="800100">
            <a:lnSpc>
              <a:spcPct val="90000"/>
            </a:lnSpc>
            <a:spcBef>
              <a:spcPct val="0"/>
            </a:spcBef>
            <a:spcAft>
              <a:spcPct val="15000"/>
            </a:spcAft>
            <a:buChar char="•"/>
          </a:pPr>
          <a:r>
            <a:rPr lang="tr-TR" sz="1800" kern="1200" dirty="0"/>
            <a:t>Düşük Frekans (kHz)</a:t>
          </a:r>
          <a:endParaRPr lang="en-US" sz="1800" kern="1200" dirty="0"/>
        </a:p>
        <a:p>
          <a:pPr marL="171450" lvl="1" indent="-171450" algn="l" defTabSz="800100">
            <a:lnSpc>
              <a:spcPct val="90000"/>
            </a:lnSpc>
            <a:spcBef>
              <a:spcPct val="0"/>
            </a:spcBef>
            <a:spcAft>
              <a:spcPct val="15000"/>
            </a:spcAft>
            <a:buChar char="•"/>
          </a:pPr>
          <a:r>
            <a:rPr lang="tr-TR" sz="1800" kern="1200" dirty="0"/>
            <a:t>Radyo Frekans (MHz)</a:t>
          </a:r>
          <a:endParaRPr lang="en-US" sz="1800" kern="1200" dirty="0"/>
        </a:p>
        <a:p>
          <a:pPr marL="171450" lvl="1" indent="-171450" algn="l" defTabSz="800100">
            <a:lnSpc>
              <a:spcPct val="90000"/>
            </a:lnSpc>
            <a:spcBef>
              <a:spcPct val="0"/>
            </a:spcBef>
            <a:spcAft>
              <a:spcPct val="15000"/>
            </a:spcAft>
            <a:buChar char="•"/>
          </a:pPr>
          <a:r>
            <a:rPr lang="tr-TR" sz="1800" kern="1200" dirty="0"/>
            <a:t>Mikrodalga (Ghz)</a:t>
          </a:r>
          <a:endParaRPr lang="en-US" sz="1800" kern="1200" dirty="0"/>
        </a:p>
      </dsp:txBody>
      <dsp:txXfrm>
        <a:off x="1070288" y="2833007"/>
        <a:ext cx="3637287" cy="1287730"/>
      </dsp:txXfrm>
    </dsp:sp>
    <dsp:sp modelId="{834D237B-DACE-481C-8CEB-1E30DD48C237}">
      <dsp:nvSpPr>
        <dsp:cNvPr id="0" name=""/>
        <dsp:cNvSpPr/>
      </dsp:nvSpPr>
      <dsp:spPr>
        <a:xfrm>
          <a:off x="128773" y="2961780"/>
          <a:ext cx="941515" cy="1030184"/>
        </a:xfrm>
        <a:prstGeom prst="roundRect">
          <a:avLst>
            <a:gd name="adj" fmla="val 10000"/>
          </a:avLst>
        </a:prstGeom>
        <a:solidFill>
          <a:schemeClr val="accent4">
            <a:tint val="50000"/>
            <a:hueOff val="0"/>
            <a:satOff val="0"/>
            <a:lumOff val="0"/>
            <a:alphaOff val="0"/>
          </a:schemeClr>
        </a:solidFill>
        <a:ln>
          <a:noFill/>
        </a:ln>
        <a:effectLst/>
        <a:scene3d>
          <a:camera prst="orthographicFront"/>
          <a:lightRig rig="chilly" dir="t"/>
        </a:scene3d>
        <a:sp3d z="12700" extrusionH="12700" prstMaterial="translucentPowder">
          <a:bevelT w="25400" h="6350" prst="softRound"/>
          <a:bevelB w="0" h="0" prst="convex"/>
        </a:sp3d>
      </dsp:spPr>
      <dsp:style>
        <a:lnRef idx="0">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E51BD9A-91F8-0C4C-90D9-9615F4756F83}" type="datetimeFigureOut">
              <a:rPr lang="tr-TR" smtClean="0"/>
              <a:t>21.08.2023</a:t>
            </a:fld>
            <a:endParaRPr lang="tr-TR"/>
          </a:p>
        </p:txBody>
      </p:sp>
      <p:sp>
        <p:nvSpPr>
          <p:cNvPr id="4" name="Slayt Resmi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 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C9502CD-54B6-E94F-826D-10FF9008CB10}" type="slidenum">
              <a:rPr lang="tr-TR" smtClean="0"/>
              <a:t>‹#›</a:t>
            </a:fld>
            <a:endParaRPr lang="tr-TR"/>
          </a:p>
        </p:txBody>
      </p:sp>
    </p:spTree>
    <p:extLst>
      <p:ext uri="{BB962C8B-B14F-4D97-AF65-F5344CB8AC3E}">
        <p14:creationId xmlns:p14="http://schemas.microsoft.com/office/powerpoint/2010/main" val="29575904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FBDCA3A9-6425-EFE5-3386-B950AFDA5286}"/>
              </a:ext>
            </a:extLst>
          </p:cNvPr>
          <p:cNvSpPr>
            <a:spLocks noGrp="1" noChangeArrowheads="1"/>
          </p:cNvSpPr>
          <p:nvPr>
            <p:ph type="sldNum" sz="quarter" idx="5"/>
          </p:nvPr>
        </p:nvSpPr>
        <p:spPr>
          <a:ln/>
        </p:spPr>
        <p:txBody>
          <a:bodyPr/>
          <a:lstStyle/>
          <a:p>
            <a:fld id="{CCC1E30F-F8FE-4268-B382-1F02393A80A6}" type="slidenum">
              <a:rPr lang="tr-TR" altLang="en-US"/>
              <a:pPr/>
              <a:t>13</a:t>
            </a:fld>
            <a:endParaRPr lang="tr-TR" altLang="en-US"/>
          </a:p>
        </p:txBody>
      </p:sp>
      <p:sp>
        <p:nvSpPr>
          <p:cNvPr id="351234" name="Rectangle 2">
            <a:extLst>
              <a:ext uri="{FF2B5EF4-FFF2-40B4-BE49-F238E27FC236}">
                <a16:creationId xmlns:a16="http://schemas.microsoft.com/office/drawing/2014/main" id="{648C4983-23FD-3970-CBED-3EEA5B13CE20}"/>
              </a:ext>
            </a:extLst>
          </p:cNvPr>
          <p:cNvSpPr>
            <a:spLocks noGrp="1" noRot="1" noChangeAspect="1" noChangeArrowheads="1" noTextEdit="1"/>
          </p:cNvSpPr>
          <p:nvPr>
            <p:ph type="sldImg"/>
          </p:nvPr>
        </p:nvSpPr>
        <p:spPr>
          <a:xfrm>
            <a:off x="88900" y="742950"/>
            <a:ext cx="6621463" cy="3725863"/>
          </a:xfrm>
          <a:ln/>
        </p:spPr>
      </p:sp>
      <p:sp>
        <p:nvSpPr>
          <p:cNvPr id="351235" name="Rectangle 3">
            <a:extLst>
              <a:ext uri="{FF2B5EF4-FFF2-40B4-BE49-F238E27FC236}">
                <a16:creationId xmlns:a16="http://schemas.microsoft.com/office/drawing/2014/main" id="{36939EA9-E467-6D01-D79C-228F4EFD0CC6}"/>
              </a:ext>
            </a:extLst>
          </p:cNvPr>
          <p:cNvSpPr>
            <a:spLocks noGrp="1" noChangeArrowheads="1"/>
          </p:cNvSpPr>
          <p:nvPr>
            <p:ph type="body" idx="1"/>
          </p:nvPr>
        </p:nvSpPr>
        <p:spPr>
          <a:xfrm>
            <a:off x="679450" y="4718050"/>
            <a:ext cx="5440363" cy="4471988"/>
          </a:xfrm>
        </p:spPr>
        <p:txBody>
          <a:bodyPr/>
          <a:lstStyle/>
          <a:p>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DEFB84F4-E39D-3CB3-EDB7-B492CC510C58}"/>
              </a:ext>
            </a:extLst>
          </p:cNvPr>
          <p:cNvSpPr>
            <a:spLocks noGrp="1" noChangeArrowheads="1"/>
          </p:cNvSpPr>
          <p:nvPr>
            <p:ph type="sldNum" sz="quarter" idx="5"/>
          </p:nvPr>
        </p:nvSpPr>
        <p:spPr>
          <a:ln/>
        </p:spPr>
        <p:txBody>
          <a:bodyPr/>
          <a:lstStyle/>
          <a:p>
            <a:fld id="{DBCF1062-BBA8-4A27-855F-D4434A47155E}" type="slidenum">
              <a:rPr lang="tr-TR" altLang="en-US"/>
              <a:pPr/>
              <a:t>19</a:t>
            </a:fld>
            <a:endParaRPr lang="tr-TR" altLang="en-US"/>
          </a:p>
        </p:txBody>
      </p:sp>
      <p:sp>
        <p:nvSpPr>
          <p:cNvPr id="334850" name="Rectangle 2">
            <a:extLst>
              <a:ext uri="{FF2B5EF4-FFF2-40B4-BE49-F238E27FC236}">
                <a16:creationId xmlns:a16="http://schemas.microsoft.com/office/drawing/2014/main" id="{CF263EB7-1660-4DD2-8B2E-80E3241CBBEB}"/>
              </a:ext>
            </a:extLst>
          </p:cNvPr>
          <p:cNvSpPr>
            <a:spLocks noGrp="1" noRot="1" noChangeAspect="1" noChangeArrowheads="1" noTextEdit="1"/>
          </p:cNvSpPr>
          <p:nvPr>
            <p:ph type="sldImg"/>
          </p:nvPr>
        </p:nvSpPr>
        <p:spPr>
          <a:xfrm>
            <a:off x="88900" y="742950"/>
            <a:ext cx="6621463" cy="3725863"/>
          </a:xfrm>
          <a:ln/>
        </p:spPr>
      </p:sp>
      <p:sp>
        <p:nvSpPr>
          <p:cNvPr id="334851" name="Rectangle 3">
            <a:extLst>
              <a:ext uri="{FF2B5EF4-FFF2-40B4-BE49-F238E27FC236}">
                <a16:creationId xmlns:a16="http://schemas.microsoft.com/office/drawing/2014/main" id="{4FE6C0B0-B438-68C9-4A95-B57261EF42F9}"/>
              </a:ext>
            </a:extLst>
          </p:cNvPr>
          <p:cNvSpPr>
            <a:spLocks noGrp="1" noChangeArrowheads="1"/>
          </p:cNvSpPr>
          <p:nvPr>
            <p:ph type="body" idx="1"/>
          </p:nvPr>
        </p:nvSpPr>
        <p:spPr>
          <a:xfrm>
            <a:off x="679450" y="4718050"/>
            <a:ext cx="5440363" cy="4471988"/>
          </a:xfrm>
        </p:spPr>
        <p:txBody>
          <a:bodyPr/>
          <a:lstStyle/>
          <a:p>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38F9A453-974B-0692-8ECC-63AEA9A769DD}"/>
              </a:ext>
            </a:extLst>
          </p:cNvPr>
          <p:cNvSpPr>
            <a:spLocks noGrp="1" noChangeArrowheads="1"/>
          </p:cNvSpPr>
          <p:nvPr>
            <p:ph type="sldNum" sz="quarter" idx="5"/>
          </p:nvPr>
        </p:nvSpPr>
        <p:spPr>
          <a:ln/>
        </p:spPr>
        <p:txBody>
          <a:bodyPr/>
          <a:lstStyle/>
          <a:p>
            <a:fld id="{52EDC41E-D814-40AD-B9BC-50BCD2ED71C6}" type="slidenum">
              <a:rPr lang="tr-TR" altLang="en-US"/>
              <a:pPr/>
              <a:t>20</a:t>
            </a:fld>
            <a:endParaRPr lang="tr-TR" altLang="en-US"/>
          </a:p>
        </p:txBody>
      </p:sp>
      <p:sp>
        <p:nvSpPr>
          <p:cNvPr id="336898" name="Rectangle 2">
            <a:extLst>
              <a:ext uri="{FF2B5EF4-FFF2-40B4-BE49-F238E27FC236}">
                <a16:creationId xmlns:a16="http://schemas.microsoft.com/office/drawing/2014/main" id="{D6FD6903-9416-EDBD-5376-279D8DA88773}"/>
              </a:ext>
            </a:extLst>
          </p:cNvPr>
          <p:cNvSpPr>
            <a:spLocks noGrp="1" noRot="1" noChangeAspect="1" noChangeArrowheads="1" noTextEdit="1"/>
          </p:cNvSpPr>
          <p:nvPr>
            <p:ph type="sldImg"/>
          </p:nvPr>
        </p:nvSpPr>
        <p:spPr>
          <a:xfrm>
            <a:off x="88900" y="742950"/>
            <a:ext cx="6621463" cy="3725863"/>
          </a:xfrm>
          <a:ln/>
        </p:spPr>
      </p:sp>
      <p:sp>
        <p:nvSpPr>
          <p:cNvPr id="336899" name="Rectangle 3">
            <a:extLst>
              <a:ext uri="{FF2B5EF4-FFF2-40B4-BE49-F238E27FC236}">
                <a16:creationId xmlns:a16="http://schemas.microsoft.com/office/drawing/2014/main" id="{DF95C3EA-97F4-1D56-AA90-A71E31D526C2}"/>
              </a:ext>
            </a:extLst>
          </p:cNvPr>
          <p:cNvSpPr>
            <a:spLocks noGrp="1" noChangeArrowheads="1"/>
          </p:cNvSpPr>
          <p:nvPr>
            <p:ph type="body" idx="1"/>
          </p:nvPr>
        </p:nvSpPr>
        <p:spPr>
          <a:xfrm>
            <a:off x="679450" y="4718050"/>
            <a:ext cx="5440363" cy="4471988"/>
          </a:xfrm>
        </p:spPr>
        <p:txBody>
          <a:bodyPr/>
          <a:lstStyle/>
          <a:p>
            <a:endParaRPr lang="en-US"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38F9A453-974B-0692-8ECC-63AEA9A769DD}"/>
              </a:ext>
            </a:extLst>
          </p:cNvPr>
          <p:cNvSpPr>
            <a:spLocks noGrp="1" noChangeArrowheads="1"/>
          </p:cNvSpPr>
          <p:nvPr>
            <p:ph type="sldNum" sz="quarter" idx="5"/>
          </p:nvPr>
        </p:nvSpPr>
        <p:spPr>
          <a:ln/>
        </p:spPr>
        <p:txBody>
          <a:bodyPr/>
          <a:lstStyle/>
          <a:p>
            <a:fld id="{52EDC41E-D814-40AD-B9BC-50BCD2ED71C6}" type="slidenum">
              <a:rPr lang="tr-TR" altLang="en-US"/>
              <a:pPr/>
              <a:t>21</a:t>
            </a:fld>
            <a:endParaRPr lang="tr-TR" altLang="en-US"/>
          </a:p>
        </p:txBody>
      </p:sp>
      <p:sp>
        <p:nvSpPr>
          <p:cNvPr id="336898" name="Rectangle 2">
            <a:extLst>
              <a:ext uri="{FF2B5EF4-FFF2-40B4-BE49-F238E27FC236}">
                <a16:creationId xmlns:a16="http://schemas.microsoft.com/office/drawing/2014/main" id="{D6FD6903-9416-EDBD-5376-279D8DA88773}"/>
              </a:ext>
            </a:extLst>
          </p:cNvPr>
          <p:cNvSpPr>
            <a:spLocks noGrp="1" noRot="1" noChangeAspect="1" noChangeArrowheads="1" noTextEdit="1"/>
          </p:cNvSpPr>
          <p:nvPr>
            <p:ph type="sldImg"/>
          </p:nvPr>
        </p:nvSpPr>
        <p:spPr>
          <a:xfrm>
            <a:off x="88900" y="742950"/>
            <a:ext cx="6621463" cy="3725863"/>
          </a:xfrm>
          <a:ln/>
        </p:spPr>
      </p:sp>
      <p:sp>
        <p:nvSpPr>
          <p:cNvPr id="336899" name="Rectangle 3">
            <a:extLst>
              <a:ext uri="{FF2B5EF4-FFF2-40B4-BE49-F238E27FC236}">
                <a16:creationId xmlns:a16="http://schemas.microsoft.com/office/drawing/2014/main" id="{DF95C3EA-97F4-1D56-AA90-A71E31D526C2}"/>
              </a:ext>
            </a:extLst>
          </p:cNvPr>
          <p:cNvSpPr>
            <a:spLocks noGrp="1" noChangeArrowheads="1"/>
          </p:cNvSpPr>
          <p:nvPr>
            <p:ph type="body" idx="1"/>
          </p:nvPr>
        </p:nvSpPr>
        <p:spPr>
          <a:xfrm>
            <a:off x="679450" y="4718050"/>
            <a:ext cx="5440363" cy="4471988"/>
          </a:xfrm>
        </p:spPr>
        <p:txBody>
          <a:bodyPr/>
          <a:lstStyle/>
          <a:p>
            <a:endParaRPr lang="en-US" altLang="en-US"/>
          </a:p>
        </p:txBody>
      </p:sp>
    </p:spTree>
    <p:extLst>
      <p:ext uri="{BB962C8B-B14F-4D97-AF65-F5344CB8AC3E}">
        <p14:creationId xmlns:p14="http://schemas.microsoft.com/office/powerpoint/2010/main" val="32793079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B85F4B4B-C356-303C-49DD-00E1ED7A0D90}"/>
              </a:ext>
            </a:extLst>
          </p:cNvPr>
          <p:cNvSpPr>
            <a:spLocks noGrp="1" noChangeArrowheads="1"/>
          </p:cNvSpPr>
          <p:nvPr>
            <p:ph type="sldNum" sz="quarter" idx="5"/>
          </p:nvPr>
        </p:nvSpPr>
        <p:spPr>
          <a:ln/>
        </p:spPr>
        <p:txBody>
          <a:bodyPr/>
          <a:lstStyle/>
          <a:p>
            <a:fld id="{667F24A0-89D5-4E04-AE94-F2851DAF229D}" type="slidenum">
              <a:rPr lang="tr-TR" altLang="en-US"/>
              <a:pPr/>
              <a:t>22</a:t>
            </a:fld>
            <a:endParaRPr lang="tr-TR" altLang="en-US"/>
          </a:p>
        </p:txBody>
      </p:sp>
      <p:sp>
        <p:nvSpPr>
          <p:cNvPr id="340994" name="Rectangle 2">
            <a:extLst>
              <a:ext uri="{FF2B5EF4-FFF2-40B4-BE49-F238E27FC236}">
                <a16:creationId xmlns:a16="http://schemas.microsoft.com/office/drawing/2014/main" id="{C1C300D1-F4A2-D78F-00C7-E02B7DDFE2DC}"/>
              </a:ext>
            </a:extLst>
          </p:cNvPr>
          <p:cNvSpPr>
            <a:spLocks noGrp="1" noRot="1" noChangeAspect="1" noChangeArrowheads="1" noTextEdit="1"/>
          </p:cNvSpPr>
          <p:nvPr>
            <p:ph type="sldImg"/>
          </p:nvPr>
        </p:nvSpPr>
        <p:spPr>
          <a:xfrm>
            <a:off x="88900" y="742950"/>
            <a:ext cx="6621463" cy="3725863"/>
          </a:xfrm>
          <a:ln/>
        </p:spPr>
      </p:sp>
      <p:sp>
        <p:nvSpPr>
          <p:cNvPr id="340995" name="Rectangle 3">
            <a:extLst>
              <a:ext uri="{FF2B5EF4-FFF2-40B4-BE49-F238E27FC236}">
                <a16:creationId xmlns:a16="http://schemas.microsoft.com/office/drawing/2014/main" id="{41B64A0C-C8DD-45B9-D62B-6C63465ED2D2}"/>
              </a:ext>
            </a:extLst>
          </p:cNvPr>
          <p:cNvSpPr>
            <a:spLocks noGrp="1" noChangeArrowheads="1"/>
          </p:cNvSpPr>
          <p:nvPr>
            <p:ph type="body" idx="1"/>
          </p:nvPr>
        </p:nvSpPr>
        <p:spPr>
          <a:xfrm>
            <a:off x="679450" y="4718050"/>
            <a:ext cx="5440363" cy="4471988"/>
          </a:xfrm>
        </p:spPr>
        <p:txBody>
          <a:bodyPr/>
          <a:lstStyle/>
          <a:p>
            <a:endParaRPr lang="en-US"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7648E3B1-C7A3-20A1-B1B7-10812173792B}"/>
              </a:ext>
            </a:extLst>
          </p:cNvPr>
          <p:cNvSpPr>
            <a:spLocks noGrp="1" noChangeArrowheads="1"/>
          </p:cNvSpPr>
          <p:nvPr>
            <p:ph type="sldNum" sz="quarter" idx="5"/>
          </p:nvPr>
        </p:nvSpPr>
        <p:spPr>
          <a:ln/>
        </p:spPr>
        <p:txBody>
          <a:bodyPr/>
          <a:lstStyle/>
          <a:p>
            <a:fld id="{866C8E7D-576D-44C4-9743-2DFAB2F07BC7}" type="slidenum">
              <a:rPr lang="tr-TR" altLang="en-US"/>
              <a:pPr/>
              <a:t>23</a:t>
            </a:fld>
            <a:endParaRPr lang="tr-TR" altLang="en-US"/>
          </a:p>
        </p:txBody>
      </p:sp>
      <p:sp>
        <p:nvSpPr>
          <p:cNvPr id="343042" name="Rectangle 2">
            <a:extLst>
              <a:ext uri="{FF2B5EF4-FFF2-40B4-BE49-F238E27FC236}">
                <a16:creationId xmlns:a16="http://schemas.microsoft.com/office/drawing/2014/main" id="{C04D8F46-9F10-B515-2D7C-5E1263D09AEB}"/>
              </a:ext>
            </a:extLst>
          </p:cNvPr>
          <p:cNvSpPr>
            <a:spLocks noGrp="1" noRot="1" noChangeAspect="1" noChangeArrowheads="1" noTextEdit="1"/>
          </p:cNvSpPr>
          <p:nvPr>
            <p:ph type="sldImg"/>
          </p:nvPr>
        </p:nvSpPr>
        <p:spPr>
          <a:xfrm>
            <a:off x="88900" y="742950"/>
            <a:ext cx="6621463" cy="3725863"/>
          </a:xfrm>
          <a:ln/>
        </p:spPr>
      </p:sp>
      <p:sp>
        <p:nvSpPr>
          <p:cNvPr id="343043" name="Rectangle 3">
            <a:extLst>
              <a:ext uri="{FF2B5EF4-FFF2-40B4-BE49-F238E27FC236}">
                <a16:creationId xmlns:a16="http://schemas.microsoft.com/office/drawing/2014/main" id="{AE34F131-08B7-BE9D-03BB-6BED3283A77B}"/>
              </a:ext>
            </a:extLst>
          </p:cNvPr>
          <p:cNvSpPr>
            <a:spLocks noGrp="1" noChangeArrowheads="1"/>
          </p:cNvSpPr>
          <p:nvPr>
            <p:ph type="body" idx="1"/>
          </p:nvPr>
        </p:nvSpPr>
        <p:spPr>
          <a:xfrm>
            <a:off x="679450" y="4718050"/>
            <a:ext cx="5440363" cy="4471988"/>
          </a:xfrm>
        </p:spPr>
        <p:txBody>
          <a:bodyPr/>
          <a:lstStyle/>
          <a:p>
            <a:endParaRPr lang="en-US"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7648E3B1-C7A3-20A1-B1B7-10812173792B}"/>
              </a:ext>
            </a:extLst>
          </p:cNvPr>
          <p:cNvSpPr>
            <a:spLocks noGrp="1" noChangeArrowheads="1"/>
          </p:cNvSpPr>
          <p:nvPr>
            <p:ph type="sldNum" sz="quarter" idx="5"/>
          </p:nvPr>
        </p:nvSpPr>
        <p:spPr>
          <a:ln/>
        </p:spPr>
        <p:txBody>
          <a:bodyPr/>
          <a:lstStyle/>
          <a:p>
            <a:fld id="{866C8E7D-576D-44C4-9743-2DFAB2F07BC7}" type="slidenum">
              <a:rPr lang="tr-TR" altLang="en-US"/>
              <a:pPr/>
              <a:t>24</a:t>
            </a:fld>
            <a:endParaRPr lang="tr-TR" altLang="en-US"/>
          </a:p>
        </p:txBody>
      </p:sp>
      <p:sp>
        <p:nvSpPr>
          <p:cNvPr id="343042" name="Rectangle 2">
            <a:extLst>
              <a:ext uri="{FF2B5EF4-FFF2-40B4-BE49-F238E27FC236}">
                <a16:creationId xmlns:a16="http://schemas.microsoft.com/office/drawing/2014/main" id="{C04D8F46-9F10-B515-2D7C-5E1263D09AEB}"/>
              </a:ext>
            </a:extLst>
          </p:cNvPr>
          <p:cNvSpPr>
            <a:spLocks noGrp="1" noRot="1" noChangeAspect="1" noChangeArrowheads="1" noTextEdit="1"/>
          </p:cNvSpPr>
          <p:nvPr>
            <p:ph type="sldImg"/>
          </p:nvPr>
        </p:nvSpPr>
        <p:spPr>
          <a:xfrm>
            <a:off x="88900" y="742950"/>
            <a:ext cx="6621463" cy="3725863"/>
          </a:xfrm>
          <a:ln/>
        </p:spPr>
      </p:sp>
      <p:sp>
        <p:nvSpPr>
          <p:cNvPr id="343043" name="Rectangle 3">
            <a:extLst>
              <a:ext uri="{FF2B5EF4-FFF2-40B4-BE49-F238E27FC236}">
                <a16:creationId xmlns:a16="http://schemas.microsoft.com/office/drawing/2014/main" id="{AE34F131-08B7-BE9D-03BB-6BED3283A77B}"/>
              </a:ext>
            </a:extLst>
          </p:cNvPr>
          <p:cNvSpPr>
            <a:spLocks noGrp="1" noChangeArrowheads="1"/>
          </p:cNvSpPr>
          <p:nvPr>
            <p:ph type="body" idx="1"/>
          </p:nvPr>
        </p:nvSpPr>
        <p:spPr>
          <a:xfrm>
            <a:off x="679450" y="4718050"/>
            <a:ext cx="5440363" cy="4471988"/>
          </a:xfrm>
        </p:spPr>
        <p:txBody>
          <a:bodyPr/>
          <a:lstStyle/>
          <a:p>
            <a:endParaRPr lang="en-US" altLang="en-US"/>
          </a:p>
        </p:txBody>
      </p:sp>
    </p:spTree>
    <p:extLst>
      <p:ext uri="{BB962C8B-B14F-4D97-AF65-F5344CB8AC3E}">
        <p14:creationId xmlns:p14="http://schemas.microsoft.com/office/powerpoint/2010/main" val="546289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7648E3B1-C7A3-20A1-B1B7-10812173792B}"/>
              </a:ext>
            </a:extLst>
          </p:cNvPr>
          <p:cNvSpPr>
            <a:spLocks noGrp="1" noChangeArrowheads="1"/>
          </p:cNvSpPr>
          <p:nvPr>
            <p:ph type="sldNum" sz="quarter" idx="5"/>
          </p:nvPr>
        </p:nvSpPr>
        <p:spPr>
          <a:ln/>
        </p:spPr>
        <p:txBody>
          <a:bodyPr/>
          <a:lstStyle/>
          <a:p>
            <a:fld id="{866C8E7D-576D-44C4-9743-2DFAB2F07BC7}" type="slidenum">
              <a:rPr lang="tr-TR" altLang="en-US"/>
              <a:pPr/>
              <a:t>26</a:t>
            </a:fld>
            <a:endParaRPr lang="tr-TR" altLang="en-US"/>
          </a:p>
        </p:txBody>
      </p:sp>
      <p:sp>
        <p:nvSpPr>
          <p:cNvPr id="343042" name="Rectangle 2">
            <a:extLst>
              <a:ext uri="{FF2B5EF4-FFF2-40B4-BE49-F238E27FC236}">
                <a16:creationId xmlns:a16="http://schemas.microsoft.com/office/drawing/2014/main" id="{C04D8F46-9F10-B515-2D7C-5E1263D09AEB}"/>
              </a:ext>
            </a:extLst>
          </p:cNvPr>
          <p:cNvSpPr>
            <a:spLocks noGrp="1" noRot="1" noChangeAspect="1" noChangeArrowheads="1" noTextEdit="1"/>
          </p:cNvSpPr>
          <p:nvPr>
            <p:ph type="sldImg"/>
          </p:nvPr>
        </p:nvSpPr>
        <p:spPr>
          <a:xfrm>
            <a:off x="88900" y="742950"/>
            <a:ext cx="6621463" cy="3725863"/>
          </a:xfrm>
          <a:ln/>
        </p:spPr>
      </p:sp>
      <p:sp>
        <p:nvSpPr>
          <p:cNvPr id="343043" name="Rectangle 3">
            <a:extLst>
              <a:ext uri="{FF2B5EF4-FFF2-40B4-BE49-F238E27FC236}">
                <a16:creationId xmlns:a16="http://schemas.microsoft.com/office/drawing/2014/main" id="{AE34F131-08B7-BE9D-03BB-6BED3283A77B}"/>
              </a:ext>
            </a:extLst>
          </p:cNvPr>
          <p:cNvSpPr>
            <a:spLocks noGrp="1" noChangeArrowheads="1"/>
          </p:cNvSpPr>
          <p:nvPr>
            <p:ph type="body" idx="1"/>
          </p:nvPr>
        </p:nvSpPr>
        <p:spPr>
          <a:xfrm>
            <a:off x="679450" y="4718050"/>
            <a:ext cx="5440363" cy="4471988"/>
          </a:xfrm>
        </p:spPr>
        <p:txBody>
          <a:bodyPr/>
          <a:lstStyle/>
          <a:p>
            <a:endParaRPr lang="en-US" altLang="en-US"/>
          </a:p>
        </p:txBody>
      </p:sp>
    </p:spTree>
    <p:extLst>
      <p:ext uri="{BB962C8B-B14F-4D97-AF65-F5344CB8AC3E}">
        <p14:creationId xmlns:p14="http://schemas.microsoft.com/office/powerpoint/2010/main" val="31577926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3DC0C92D-C939-1375-0004-14B851DDA83E}"/>
              </a:ext>
            </a:extLst>
          </p:cNvPr>
          <p:cNvSpPr>
            <a:spLocks noGrp="1" noChangeArrowheads="1"/>
          </p:cNvSpPr>
          <p:nvPr>
            <p:ph type="sldNum" sz="quarter" idx="5"/>
          </p:nvPr>
        </p:nvSpPr>
        <p:spPr>
          <a:ln/>
        </p:spPr>
        <p:txBody>
          <a:bodyPr/>
          <a:lstStyle/>
          <a:p>
            <a:fld id="{74329F66-EF84-4974-91E9-0BDBCF9BDA35}" type="slidenum">
              <a:rPr lang="tr-TR" altLang="en-US"/>
              <a:pPr/>
              <a:t>27</a:t>
            </a:fld>
            <a:endParaRPr lang="tr-TR" altLang="en-US"/>
          </a:p>
        </p:txBody>
      </p:sp>
      <p:sp>
        <p:nvSpPr>
          <p:cNvPr id="345090" name="Rectangle 2">
            <a:extLst>
              <a:ext uri="{FF2B5EF4-FFF2-40B4-BE49-F238E27FC236}">
                <a16:creationId xmlns:a16="http://schemas.microsoft.com/office/drawing/2014/main" id="{4009306C-9EAD-FF66-143D-8D4E1138262F}"/>
              </a:ext>
            </a:extLst>
          </p:cNvPr>
          <p:cNvSpPr>
            <a:spLocks noGrp="1" noRot="1" noChangeAspect="1" noChangeArrowheads="1" noTextEdit="1"/>
          </p:cNvSpPr>
          <p:nvPr>
            <p:ph type="sldImg"/>
          </p:nvPr>
        </p:nvSpPr>
        <p:spPr>
          <a:xfrm>
            <a:off x="88900" y="742950"/>
            <a:ext cx="6621463" cy="3725863"/>
          </a:xfrm>
          <a:ln/>
        </p:spPr>
      </p:sp>
      <p:sp>
        <p:nvSpPr>
          <p:cNvPr id="345091" name="Rectangle 3">
            <a:extLst>
              <a:ext uri="{FF2B5EF4-FFF2-40B4-BE49-F238E27FC236}">
                <a16:creationId xmlns:a16="http://schemas.microsoft.com/office/drawing/2014/main" id="{85B60DCD-7694-0A93-BC6C-831C7C26819F}"/>
              </a:ext>
            </a:extLst>
          </p:cNvPr>
          <p:cNvSpPr>
            <a:spLocks noGrp="1" noChangeArrowheads="1"/>
          </p:cNvSpPr>
          <p:nvPr>
            <p:ph type="body" idx="1"/>
          </p:nvPr>
        </p:nvSpPr>
        <p:spPr>
          <a:xfrm>
            <a:off x="679450" y="4718050"/>
            <a:ext cx="5440363" cy="4471988"/>
          </a:xfrm>
        </p:spPr>
        <p:txBody>
          <a:bodyPr/>
          <a:lstStyle/>
          <a:p>
            <a:endParaRPr lang="en-US"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A8B256A9-FF7E-2530-163F-C1FD4D30584F}"/>
              </a:ext>
            </a:extLst>
          </p:cNvPr>
          <p:cNvSpPr>
            <a:spLocks noGrp="1" noChangeArrowheads="1"/>
          </p:cNvSpPr>
          <p:nvPr>
            <p:ph type="sldNum" sz="quarter" idx="5"/>
          </p:nvPr>
        </p:nvSpPr>
        <p:spPr>
          <a:ln/>
        </p:spPr>
        <p:txBody>
          <a:bodyPr/>
          <a:lstStyle/>
          <a:p>
            <a:fld id="{BE76F223-D656-4F24-8341-E30249D6BB50}" type="slidenum">
              <a:rPr lang="tr-TR" altLang="en-US"/>
              <a:pPr/>
              <a:t>28</a:t>
            </a:fld>
            <a:endParaRPr lang="tr-TR" altLang="en-US"/>
          </a:p>
        </p:txBody>
      </p:sp>
      <p:sp>
        <p:nvSpPr>
          <p:cNvPr id="347138" name="Rectangle 2">
            <a:extLst>
              <a:ext uri="{FF2B5EF4-FFF2-40B4-BE49-F238E27FC236}">
                <a16:creationId xmlns:a16="http://schemas.microsoft.com/office/drawing/2014/main" id="{00C3737A-8D8E-8E23-BCC1-314AD35F9D2A}"/>
              </a:ext>
            </a:extLst>
          </p:cNvPr>
          <p:cNvSpPr>
            <a:spLocks noGrp="1" noRot="1" noChangeAspect="1" noChangeArrowheads="1" noTextEdit="1"/>
          </p:cNvSpPr>
          <p:nvPr>
            <p:ph type="sldImg"/>
          </p:nvPr>
        </p:nvSpPr>
        <p:spPr>
          <a:xfrm>
            <a:off x="88900" y="742950"/>
            <a:ext cx="6621463" cy="3725863"/>
          </a:xfrm>
          <a:ln/>
        </p:spPr>
      </p:sp>
      <p:sp>
        <p:nvSpPr>
          <p:cNvPr id="347139" name="Rectangle 3">
            <a:extLst>
              <a:ext uri="{FF2B5EF4-FFF2-40B4-BE49-F238E27FC236}">
                <a16:creationId xmlns:a16="http://schemas.microsoft.com/office/drawing/2014/main" id="{C7936657-0711-0812-BDBF-FEFA4492BC12}"/>
              </a:ext>
            </a:extLst>
          </p:cNvPr>
          <p:cNvSpPr>
            <a:spLocks noGrp="1" noChangeArrowheads="1"/>
          </p:cNvSpPr>
          <p:nvPr>
            <p:ph type="body" idx="1"/>
          </p:nvPr>
        </p:nvSpPr>
        <p:spPr>
          <a:xfrm>
            <a:off x="679450" y="4718050"/>
            <a:ext cx="5440363" cy="4471988"/>
          </a:xfrm>
        </p:spPr>
        <p:txBody>
          <a:bodyPr/>
          <a:lstStyle/>
          <a:p>
            <a:endParaRPr lang="en-US"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A8B256A9-FF7E-2530-163F-C1FD4D30584F}"/>
              </a:ext>
            </a:extLst>
          </p:cNvPr>
          <p:cNvSpPr>
            <a:spLocks noGrp="1" noChangeArrowheads="1"/>
          </p:cNvSpPr>
          <p:nvPr>
            <p:ph type="sldNum" sz="quarter" idx="5"/>
          </p:nvPr>
        </p:nvSpPr>
        <p:spPr>
          <a:ln/>
        </p:spPr>
        <p:txBody>
          <a:bodyPr/>
          <a:lstStyle/>
          <a:p>
            <a:fld id="{BE76F223-D656-4F24-8341-E30249D6BB50}" type="slidenum">
              <a:rPr lang="tr-TR" altLang="en-US"/>
              <a:pPr/>
              <a:t>29</a:t>
            </a:fld>
            <a:endParaRPr lang="tr-TR" altLang="en-US"/>
          </a:p>
        </p:txBody>
      </p:sp>
      <p:sp>
        <p:nvSpPr>
          <p:cNvPr id="347138" name="Rectangle 2">
            <a:extLst>
              <a:ext uri="{FF2B5EF4-FFF2-40B4-BE49-F238E27FC236}">
                <a16:creationId xmlns:a16="http://schemas.microsoft.com/office/drawing/2014/main" id="{00C3737A-8D8E-8E23-BCC1-314AD35F9D2A}"/>
              </a:ext>
            </a:extLst>
          </p:cNvPr>
          <p:cNvSpPr>
            <a:spLocks noGrp="1" noRot="1" noChangeAspect="1" noChangeArrowheads="1" noTextEdit="1"/>
          </p:cNvSpPr>
          <p:nvPr>
            <p:ph type="sldImg"/>
          </p:nvPr>
        </p:nvSpPr>
        <p:spPr>
          <a:xfrm>
            <a:off x="88900" y="742950"/>
            <a:ext cx="6621463" cy="3725863"/>
          </a:xfrm>
          <a:ln/>
        </p:spPr>
      </p:sp>
      <p:sp>
        <p:nvSpPr>
          <p:cNvPr id="347139" name="Rectangle 3">
            <a:extLst>
              <a:ext uri="{FF2B5EF4-FFF2-40B4-BE49-F238E27FC236}">
                <a16:creationId xmlns:a16="http://schemas.microsoft.com/office/drawing/2014/main" id="{C7936657-0711-0812-BDBF-FEFA4492BC12}"/>
              </a:ext>
            </a:extLst>
          </p:cNvPr>
          <p:cNvSpPr>
            <a:spLocks noGrp="1" noChangeArrowheads="1"/>
          </p:cNvSpPr>
          <p:nvPr>
            <p:ph type="body" idx="1"/>
          </p:nvPr>
        </p:nvSpPr>
        <p:spPr>
          <a:xfrm>
            <a:off x="679450" y="4718050"/>
            <a:ext cx="5440363" cy="4471988"/>
          </a:xfrm>
        </p:spPr>
        <p:txBody>
          <a:bodyPr/>
          <a:lstStyle/>
          <a:p>
            <a:endParaRPr lang="en-US" altLang="en-US"/>
          </a:p>
        </p:txBody>
      </p:sp>
    </p:spTree>
    <p:extLst>
      <p:ext uri="{BB962C8B-B14F-4D97-AF65-F5344CB8AC3E}">
        <p14:creationId xmlns:p14="http://schemas.microsoft.com/office/powerpoint/2010/main" val="32417492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7A9E97D8-42BF-6E41-F1EA-ED70C102FB04}"/>
              </a:ext>
            </a:extLst>
          </p:cNvPr>
          <p:cNvSpPr>
            <a:spLocks noGrp="1" noChangeArrowheads="1"/>
          </p:cNvSpPr>
          <p:nvPr>
            <p:ph type="sldNum" sz="quarter" idx="5"/>
          </p:nvPr>
        </p:nvSpPr>
        <p:spPr>
          <a:ln/>
        </p:spPr>
        <p:txBody>
          <a:bodyPr/>
          <a:lstStyle/>
          <a:p>
            <a:fld id="{0AB84586-7CB4-4E98-A51F-D8AA1C44DD77}" type="slidenum">
              <a:rPr lang="tr-TR" altLang="en-US"/>
              <a:pPr/>
              <a:t>32</a:t>
            </a:fld>
            <a:endParaRPr lang="tr-TR" altLang="en-US"/>
          </a:p>
        </p:txBody>
      </p:sp>
      <p:sp>
        <p:nvSpPr>
          <p:cNvPr id="359426" name="Rectangle 2">
            <a:extLst>
              <a:ext uri="{FF2B5EF4-FFF2-40B4-BE49-F238E27FC236}">
                <a16:creationId xmlns:a16="http://schemas.microsoft.com/office/drawing/2014/main" id="{973D0C48-9201-6A03-8D1C-50D742BE61EA}"/>
              </a:ext>
            </a:extLst>
          </p:cNvPr>
          <p:cNvSpPr>
            <a:spLocks noGrp="1" noRot="1" noChangeAspect="1" noChangeArrowheads="1" noTextEdit="1"/>
          </p:cNvSpPr>
          <p:nvPr>
            <p:ph type="sldImg"/>
          </p:nvPr>
        </p:nvSpPr>
        <p:spPr>
          <a:xfrm>
            <a:off x="88900" y="742950"/>
            <a:ext cx="6621463" cy="3725863"/>
          </a:xfrm>
          <a:ln/>
        </p:spPr>
      </p:sp>
      <p:sp>
        <p:nvSpPr>
          <p:cNvPr id="359427" name="Rectangle 3">
            <a:extLst>
              <a:ext uri="{FF2B5EF4-FFF2-40B4-BE49-F238E27FC236}">
                <a16:creationId xmlns:a16="http://schemas.microsoft.com/office/drawing/2014/main" id="{AAF53297-3BEA-63D8-6345-74B8BE855FCB}"/>
              </a:ext>
            </a:extLst>
          </p:cNvPr>
          <p:cNvSpPr>
            <a:spLocks noGrp="1" noChangeArrowheads="1"/>
          </p:cNvSpPr>
          <p:nvPr>
            <p:ph type="body" idx="1"/>
          </p:nvPr>
        </p:nvSpPr>
        <p:spPr>
          <a:xfrm>
            <a:off x="679450" y="4718050"/>
            <a:ext cx="5440363" cy="4471988"/>
          </a:xfrm>
        </p:spPr>
        <p:txBody>
          <a:bodyPr/>
          <a:lstStyle/>
          <a:p>
            <a:endParaRPr lang="en-US" altLang="en-US"/>
          </a:p>
        </p:txBody>
      </p:sp>
    </p:spTree>
    <p:extLst>
      <p:ext uri="{BB962C8B-B14F-4D97-AF65-F5344CB8AC3E}">
        <p14:creationId xmlns:p14="http://schemas.microsoft.com/office/powerpoint/2010/main" val="16740029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7A9E97D8-42BF-6E41-F1EA-ED70C102FB04}"/>
              </a:ext>
            </a:extLst>
          </p:cNvPr>
          <p:cNvSpPr>
            <a:spLocks noGrp="1" noChangeArrowheads="1"/>
          </p:cNvSpPr>
          <p:nvPr>
            <p:ph type="sldNum" sz="quarter" idx="5"/>
          </p:nvPr>
        </p:nvSpPr>
        <p:spPr>
          <a:ln/>
        </p:spPr>
        <p:txBody>
          <a:bodyPr/>
          <a:lstStyle/>
          <a:p>
            <a:fld id="{0AB84586-7CB4-4E98-A51F-D8AA1C44DD77}" type="slidenum">
              <a:rPr lang="tr-TR" altLang="en-US"/>
              <a:pPr/>
              <a:t>36</a:t>
            </a:fld>
            <a:endParaRPr lang="tr-TR" altLang="en-US"/>
          </a:p>
        </p:txBody>
      </p:sp>
      <p:sp>
        <p:nvSpPr>
          <p:cNvPr id="359426" name="Rectangle 2">
            <a:extLst>
              <a:ext uri="{FF2B5EF4-FFF2-40B4-BE49-F238E27FC236}">
                <a16:creationId xmlns:a16="http://schemas.microsoft.com/office/drawing/2014/main" id="{973D0C48-9201-6A03-8D1C-50D742BE61EA}"/>
              </a:ext>
            </a:extLst>
          </p:cNvPr>
          <p:cNvSpPr>
            <a:spLocks noGrp="1" noRot="1" noChangeAspect="1" noChangeArrowheads="1" noTextEdit="1"/>
          </p:cNvSpPr>
          <p:nvPr>
            <p:ph type="sldImg"/>
          </p:nvPr>
        </p:nvSpPr>
        <p:spPr>
          <a:xfrm>
            <a:off x="88900" y="742950"/>
            <a:ext cx="6621463" cy="3725863"/>
          </a:xfrm>
          <a:ln/>
        </p:spPr>
      </p:sp>
      <p:sp>
        <p:nvSpPr>
          <p:cNvPr id="359427" name="Rectangle 3">
            <a:extLst>
              <a:ext uri="{FF2B5EF4-FFF2-40B4-BE49-F238E27FC236}">
                <a16:creationId xmlns:a16="http://schemas.microsoft.com/office/drawing/2014/main" id="{AAF53297-3BEA-63D8-6345-74B8BE855FCB}"/>
              </a:ext>
            </a:extLst>
          </p:cNvPr>
          <p:cNvSpPr>
            <a:spLocks noGrp="1" noChangeArrowheads="1"/>
          </p:cNvSpPr>
          <p:nvPr>
            <p:ph type="body" idx="1"/>
          </p:nvPr>
        </p:nvSpPr>
        <p:spPr>
          <a:xfrm>
            <a:off x="679450" y="4718050"/>
            <a:ext cx="5440363" cy="4471988"/>
          </a:xfrm>
        </p:spPr>
        <p:txBody>
          <a:bodyPr/>
          <a:lstStyle/>
          <a:p>
            <a:endParaRPr lang="en-US" altLang="en-US"/>
          </a:p>
        </p:txBody>
      </p:sp>
    </p:spTree>
    <p:extLst>
      <p:ext uri="{BB962C8B-B14F-4D97-AF65-F5344CB8AC3E}">
        <p14:creationId xmlns:p14="http://schemas.microsoft.com/office/powerpoint/2010/main" val="37278527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7A9E97D8-42BF-6E41-F1EA-ED70C102FB04}"/>
              </a:ext>
            </a:extLst>
          </p:cNvPr>
          <p:cNvSpPr>
            <a:spLocks noGrp="1" noChangeArrowheads="1"/>
          </p:cNvSpPr>
          <p:nvPr>
            <p:ph type="sldNum" sz="quarter" idx="5"/>
          </p:nvPr>
        </p:nvSpPr>
        <p:spPr>
          <a:ln/>
        </p:spPr>
        <p:txBody>
          <a:bodyPr/>
          <a:lstStyle/>
          <a:p>
            <a:fld id="{0AB84586-7CB4-4E98-A51F-D8AA1C44DD77}" type="slidenum">
              <a:rPr lang="tr-TR" altLang="en-US"/>
              <a:pPr/>
              <a:t>38</a:t>
            </a:fld>
            <a:endParaRPr lang="tr-TR" altLang="en-US"/>
          </a:p>
        </p:txBody>
      </p:sp>
      <p:sp>
        <p:nvSpPr>
          <p:cNvPr id="359426" name="Rectangle 2">
            <a:extLst>
              <a:ext uri="{FF2B5EF4-FFF2-40B4-BE49-F238E27FC236}">
                <a16:creationId xmlns:a16="http://schemas.microsoft.com/office/drawing/2014/main" id="{973D0C48-9201-6A03-8D1C-50D742BE61EA}"/>
              </a:ext>
            </a:extLst>
          </p:cNvPr>
          <p:cNvSpPr>
            <a:spLocks noGrp="1" noRot="1" noChangeAspect="1" noChangeArrowheads="1" noTextEdit="1"/>
          </p:cNvSpPr>
          <p:nvPr>
            <p:ph type="sldImg"/>
          </p:nvPr>
        </p:nvSpPr>
        <p:spPr>
          <a:xfrm>
            <a:off x="88900" y="742950"/>
            <a:ext cx="6621463" cy="3725863"/>
          </a:xfrm>
          <a:ln/>
        </p:spPr>
      </p:sp>
      <p:sp>
        <p:nvSpPr>
          <p:cNvPr id="359427" name="Rectangle 3">
            <a:extLst>
              <a:ext uri="{FF2B5EF4-FFF2-40B4-BE49-F238E27FC236}">
                <a16:creationId xmlns:a16="http://schemas.microsoft.com/office/drawing/2014/main" id="{AAF53297-3BEA-63D8-6345-74B8BE855FCB}"/>
              </a:ext>
            </a:extLst>
          </p:cNvPr>
          <p:cNvSpPr>
            <a:spLocks noGrp="1" noChangeArrowheads="1"/>
          </p:cNvSpPr>
          <p:nvPr>
            <p:ph type="body" idx="1"/>
          </p:nvPr>
        </p:nvSpPr>
        <p:spPr>
          <a:xfrm>
            <a:off x="679450" y="4718050"/>
            <a:ext cx="5440363" cy="4471988"/>
          </a:xfrm>
        </p:spPr>
        <p:txBody>
          <a:bodyPr/>
          <a:lstStyle/>
          <a:p>
            <a:endParaRPr lang="en-US" altLang="en-US"/>
          </a:p>
        </p:txBody>
      </p:sp>
    </p:spTree>
    <p:extLst>
      <p:ext uri="{BB962C8B-B14F-4D97-AF65-F5344CB8AC3E}">
        <p14:creationId xmlns:p14="http://schemas.microsoft.com/office/powerpoint/2010/main" val="24116403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7A9E97D8-42BF-6E41-F1EA-ED70C102FB04}"/>
              </a:ext>
            </a:extLst>
          </p:cNvPr>
          <p:cNvSpPr>
            <a:spLocks noGrp="1" noChangeArrowheads="1"/>
          </p:cNvSpPr>
          <p:nvPr>
            <p:ph type="sldNum" sz="quarter" idx="5"/>
          </p:nvPr>
        </p:nvSpPr>
        <p:spPr>
          <a:ln/>
        </p:spPr>
        <p:txBody>
          <a:bodyPr/>
          <a:lstStyle/>
          <a:p>
            <a:fld id="{0AB84586-7CB4-4E98-A51F-D8AA1C44DD77}" type="slidenum">
              <a:rPr lang="tr-TR" altLang="en-US"/>
              <a:pPr/>
              <a:t>39</a:t>
            </a:fld>
            <a:endParaRPr lang="tr-TR" altLang="en-US"/>
          </a:p>
        </p:txBody>
      </p:sp>
      <p:sp>
        <p:nvSpPr>
          <p:cNvPr id="359426" name="Rectangle 2">
            <a:extLst>
              <a:ext uri="{FF2B5EF4-FFF2-40B4-BE49-F238E27FC236}">
                <a16:creationId xmlns:a16="http://schemas.microsoft.com/office/drawing/2014/main" id="{973D0C48-9201-6A03-8D1C-50D742BE61EA}"/>
              </a:ext>
            </a:extLst>
          </p:cNvPr>
          <p:cNvSpPr>
            <a:spLocks noGrp="1" noRot="1" noChangeAspect="1" noChangeArrowheads="1" noTextEdit="1"/>
          </p:cNvSpPr>
          <p:nvPr>
            <p:ph type="sldImg"/>
          </p:nvPr>
        </p:nvSpPr>
        <p:spPr>
          <a:xfrm>
            <a:off x="88900" y="742950"/>
            <a:ext cx="6621463" cy="3725863"/>
          </a:xfrm>
          <a:ln/>
        </p:spPr>
      </p:sp>
      <p:sp>
        <p:nvSpPr>
          <p:cNvPr id="359427" name="Rectangle 3">
            <a:extLst>
              <a:ext uri="{FF2B5EF4-FFF2-40B4-BE49-F238E27FC236}">
                <a16:creationId xmlns:a16="http://schemas.microsoft.com/office/drawing/2014/main" id="{AAF53297-3BEA-63D8-6345-74B8BE855FCB}"/>
              </a:ext>
            </a:extLst>
          </p:cNvPr>
          <p:cNvSpPr>
            <a:spLocks noGrp="1" noChangeArrowheads="1"/>
          </p:cNvSpPr>
          <p:nvPr>
            <p:ph type="body" idx="1"/>
          </p:nvPr>
        </p:nvSpPr>
        <p:spPr>
          <a:xfrm>
            <a:off x="679450" y="4718050"/>
            <a:ext cx="5440363" cy="4471988"/>
          </a:xfrm>
        </p:spPr>
        <p:txBody>
          <a:bodyPr/>
          <a:lstStyle/>
          <a:p>
            <a:endParaRPr lang="en-US" altLang="en-US"/>
          </a:p>
        </p:txBody>
      </p:sp>
    </p:spTree>
    <p:extLst>
      <p:ext uri="{BB962C8B-B14F-4D97-AF65-F5344CB8AC3E}">
        <p14:creationId xmlns:p14="http://schemas.microsoft.com/office/powerpoint/2010/main" val="19858271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7A9E97D8-42BF-6E41-F1EA-ED70C102FB04}"/>
              </a:ext>
            </a:extLst>
          </p:cNvPr>
          <p:cNvSpPr>
            <a:spLocks noGrp="1" noChangeArrowheads="1"/>
          </p:cNvSpPr>
          <p:nvPr>
            <p:ph type="sldNum" sz="quarter" idx="5"/>
          </p:nvPr>
        </p:nvSpPr>
        <p:spPr>
          <a:ln/>
        </p:spPr>
        <p:txBody>
          <a:bodyPr/>
          <a:lstStyle/>
          <a:p>
            <a:fld id="{0AB84586-7CB4-4E98-A51F-D8AA1C44DD77}" type="slidenum">
              <a:rPr lang="tr-TR" altLang="en-US"/>
              <a:pPr/>
              <a:t>40</a:t>
            </a:fld>
            <a:endParaRPr lang="tr-TR" altLang="en-US"/>
          </a:p>
        </p:txBody>
      </p:sp>
      <p:sp>
        <p:nvSpPr>
          <p:cNvPr id="359426" name="Rectangle 2">
            <a:extLst>
              <a:ext uri="{FF2B5EF4-FFF2-40B4-BE49-F238E27FC236}">
                <a16:creationId xmlns:a16="http://schemas.microsoft.com/office/drawing/2014/main" id="{973D0C48-9201-6A03-8D1C-50D742BE61EA}"/>
              </a:ext>
            </a:extLst>
          </p:cNvPr>
          <p:cNvSpPr>
            <a:spLocks noGrp="1" noRot="1" noChangeAspect="1" noChangeArrowheads="1" noTextEdit="1"/>
          </p:cNvSpPr>
          <p:nvPr>
            <p:ph type="sldImg"/>
          </p:nvPr>
        </p:nvSpPr>
        <p:spPr>
          <a:xfrm>
            <a:off x="88900" y="742950"/>
            <a:ext cx="6621463" cy="3725863"/>
          </a:xfrm>
          <a:ln/>
        </p:spPr>
      </p:sp>
      <p:sp>
        <p:nvSpPr>
          <p:cNvPr id="359427" name="Rectangle 3">
            <a:extLst>
              <a:ext uri="{FF2B5EF4-FFF2-40B4-BE49-F238E27FC236}">
                <a16:creationId xmlns:a16="http://schemas.microsoft.com/office/drawing/2014/main" id="{AAF53297-3BEA-63D8-6345-74B8BE855FCB}"/>
              </a:ext>
            </a:extLst>
          </p:cNvPr>
          <p:cNvSpPr>
            <a:spLocks noGrp="1" noChangeArrowheads="1"/>
          </p:cNvSpPr>
          <p:nvPr>
            <p:ph type="body" idx="1"/>
          </p:nvPr>
        </p:nvSpPr>
        <p:spPr>
          <a:xfrm>
            <a:off x="679450" y="4718050"/>
            <a:ext cx="5440363" cy="4471988"/>
          </a:xfrm>
        </p:spPr>
        <p:txBody>
          <a:bodyPr/>
          <a:lstStyle/>
          <a:p>
            <a:endParaRPr lang="en-US" altLang="en-US"/>
          </a:p>
        </p:txBody>
      </p:sp>
    </p:spTree>
    <p:extLst>
      <p:ext uri="{BB962C8B-B14F-4D97-AF65-F5344CB8AC3E}">
        <p14:creationId xmlns:p14="http://schemas.microsoft.com/office/powerpoint/2010/main" val="12037683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C8B51280-CFA9-9B39-E306-7C8A281EA50F}"/>
              </a:ext>
            </a:extLst>
          </p:cNvPr>
          <p:cNvSpPr>
            <a:spLocks noGrp="1" noChangeArrowheads="1"/>
          </p:cNvSpPr>
          <p:nvPr>
            <p:ph type="sldNum" sz="quarter" idx="5"/>
          </p:nvPr>
        </p:nvSpPr>
        <p:spPr>
          <a:ln/>
        </p:spPr>
        <p:txBody>
          <a:bodyPr/>
          <a:lstStyle/>
          <a:p>
            <a:fld id="{81A468E6-008D-40F0-BFCC-EEDD916F7721}" type="slidenum">
              <a:rPr lang="tr-TR" altLang="en-US"/>
              <a:pPr/>
              <a:t>41</a:t>
            </a:fld>
            <a:endParaRPr lang="tr-TR" altLang="en-US"/>
          </a:p>
        </p:txBody>
      </p:sp>
      <p:sp>
        <p:nvSpPr>
          <p:cNvPr id="365570" name="Rectangle 2">
            <a:extLst>
              <a:ext uri="{FF2B5EF4-FFF2-40B4-BE49-F238E27FC236}">
                <a16:creationId xmlns:a16="http://schemas.microsoft.com/office/drawing/2014/main" id="{67A258B2-1B0D-33FE-C27F-F90A60597C0E}"/>
              </a:ext>
            </a:extLst>
          </p:cNvPr>
          <p:cNvSpPr>
            <a:spLocks noGrp="1" noRot="1" noChangeAspect="1" noChangeArrowheads="1" noTextEdit="1"/>
          </p:cNvSpPr>
          <p:nvPr>
            <p:ph type="sldImg"/>
          </p:nvPr>
        </p:nvSpPr>
        <p:spPr>
          <a:xfrm>
            <a:off x="88900" y="742950"/>
            <a:ext cx="6621463" cy="3725863"/>
          </a:xfrm>
          <a:ln/>
        </p:spPr>
      </p:sp>
      <p:sp>
        <p:nvSpPr>
          <p:cNvPr id="365571" name="Rectangle 3">
            <a:extLst>
              <a:ext uri="{FF2B5EF4-FFF2-40B4-BE49-F238E27FC236}">
                <a16:creationId xmlns:a16="http://schemas.microsoft.com/office/drawing/2014/main" id="{13B6F238-22A0-3B64-CD4B-7DFEFB187A24}"/>
              </a:ext>
            </a:extLst>
          </p:cNvPr>
          <p:cNvSpPr>
            <a:spLocks noGrp="1" noChangeArrowheads="1"/>
          </p:cNvSpPr>
          <p:nvPr>
            <p:ph type="body" idx="1"/>
          </p:nvPr>
        </p:nvSpPr>
        <p:spPr>
          <a:xfrm>
            <a:off x="679450" y="4718050"/>
            <a:ext cx="5440363" cy="4471988"/>
          </a:xfrm>
        </p:spPr>
        <p:txBody>
          <a:bodyPr/>
          <a:lstStyle/>
          <a:p>
            <a:endParaRPr lang="en-US" altLang="en-US"/>
          </a:p>
        </p:txBody>
      </p:sp>
    </p:spTree>
    <p:extLst>
      <p:ext uri="{BB962C8B-B14F-4D97-AF65-F5344CB8AC3E}">
        <p14:creationId xmlns:p14="http://schemas.microsoft.com/office/powerpoint/2010/main" val="40146035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54C37FAF-E8BF-1999-4315-E953FCE2C163}"/>
              </a:ext>
            </a:extLst>
          </p:cNvPr>
          <p:cNvSpPr>
            <a:spLocks noGrp="1" noChangeArrowheads="1"/>
          </p:cNvSpPr>
          <p:nvPr>
            <p:ph type="sldNum" sz="quarter" idx="5"/>
          </p:nvPr>
        </p:nvSpPr>
        <p:spPr>
          <a:ln/>
        </p:spPr>
        <p:txBody>
          <a:bodyPr/>
          <a:lstStyle/>
          <a:p>
            <a:fld id="{3596C8F3-5DB2-4C8F-B15F-E1BEDE8E00C3}" type="slidenum">
              <a:rPr lang="tr-TR" altLang="en-US"/>
              <a:pPr/>
              <a:t>42</a:t>
            </a:fld>
            <a:endParaRPr lang="tr-TR" altLang="en-US"/>
          </a:p>
        </p:txBody>
      </p:sp>
      <p:sp>
        <p:nvSpPr>
          <p:cNvPr id="367618" name="Rectangle 2">
            <a:extLst>
              <a:ext uri="{FF2B5EF4-FFF2-40B4-BE49-F238E27FC236}">
                <a16:creationId xmlns:a16="http://schemas.microsoft.com/office/drawing/2014/main" id="{A5CA49CE-267B-4BCB-5A24-2BC8FB2D661B}"/>
              </a:ext>
            </a:extLst>
          </p:cNvPr>
          <p:cNvSpPr>
            <a:spLocks noGrp="1" noRot="1" noChangeAspect="1" noChangeArrowheads="1" noTextEdit="1"/>
          </p:cNvSpPr>
          <p:nvPr>
            <p:ph type="sldImg"/>
          </p:nvPr>
        </p:nvSpPr>
        <p:spPr>
          <a:xfrm>
            <a:off x="88900" y="742950"/>
            <a:ext cx="6621463" cy="3725863"/>
          </a:xfrm>
          <a:ln/>
        </p:spPr>
      </p:sp>
      <p:sp>
        <p:nvSpPr>
          <p:cNvPr id="367619" name="Rectangle 3">
            <a:extLst>
              <a:ext uri="{FF2B5EF4-FFF2-40B4-BE49-F238E27FC236}">
                <a16:creationId xmlns:a16="http://schemas.microsoft.com/office/drawing/2014/main" id="{D8AA6AD9-2553-4EBF-DABB-559871D8DE5C}"/>
              </a:ext>
            </a:extLst>
          </p:cNvPr>
          <p:cNvSpPr>
            <a:spLocks noGrp="1" noChangeArrowheads="1"/>
          </p:cNvSpPr>
          <p:nvPr>
            <p:ph type="body" idx="1"/>
          </p:nvPr>
        </p:nvSpPr>
        <p:spPr>
          <a:xfrm>
            <a:off x="679450" y="4718050"/>
            <a:ext cx="5440363" cy="4471988"/>
          </a:xfrm>
        </p:spPr>
        <p:txBody>
          <a:bodyPr/>
          <a:lstStyle/>
          <a:p>
            <a:endParaRPr lang="en-US" altLang="en-US"/>
          </a:p>
        </p:txBody>
      </p:sp>
    </p:spTree>
    <p:extLst>
      <p:ext uri="{BB962C8B-B14F-4D97-AF65-F5344CB8AC3E}">
        <p14:creationId xmlns:p14="http://schemas.microsoft.com/office/powerpoint/2010/main" val="5583128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EBF29E9D-1989-349E-341D-6CAAF20979FA}"/>
              </a:ext>
            </a:extLst>
          </p:cNvPr>
          <p:cNvSpPr>
            <a:spLocks noGrp="1" noChangeArrowheads="1"/>
          </p:cNvSpPr>
          <p:nvPr>
            <p:ph type="sldNum" sz="quarter" idx="5"/>
          </p:nvPr>
        </p:nvSpPr>
        <p:spPr>
          <a:ln/>
        </p:spPr>
        <p:txBody>
          <a:bodyPr/>
          <a:lstStyle/>
          <a:p>
            <a:fld id="{20B49D8C-E158-4151-989B-4CBA001B9736}" type="slidenum">
              <a:rPr lang="tr-TR" altLang="en-US"/>
              <a:pPr/>
              <a:t>44</a:t>
            </a:fld>
            <a:endParaRPr lang="tr-TR" altLang="en-US"/>
          </a:p>
        </p:txBody>
      </p:sp>
      <p:sp>
        <p:nvSpPr>
          <p:cNvPr id="369666" name="Rectangle 2">
            <a:extLst>
              <a:ext uri="{FF2B5EF4-FFF2-40B4-BE49-F238E27FC236}">
                <a16:creationId xmlns:a16="http://schemas.microsoft.com/office/drawing/2014/main" id="{205802FB-6EE9-AD6C-000F-7EA91B37BF65}"/>
              </a:ext>
            </a:extLst>
          </p:cNvPr>
          <p:cNvSpPr>
            <a:spLocks noGrp="1" noRot="1" noChangeAspect="1" noChangeArrowheads="1" noTextEdit="1"/>
          </p:cNvSpPr>
          <p:nvPr>
            <p:ph type="sldImg"/>
          </p:nvPr>
        </p:nvSpPr>
        <p:spPr>
          <a:xfrm>
            <a:off x="88900" y="742950"/>
            <a:ext cx="6621463" cy="3725863"/>
          </a:xfrm>
          <a:ln/>
        </p:spPr>
      </p:sp>
      <p:sp>
        <p:nvSpPr>
          <p:cNvPr id="369667" name="Rectangle 3">
            <a:extLst>
              <a:ext uri="{FF2B5EF4-FFF2-40B4-BE49-F238E27FC236}">
                <a16:creationId xmlns:a16="http://schemas.microsoft.com/office/drawing/2014/main" id="{BB3C0E5E-2325-578C-9E87-ADD829D4E335}"/>
              </a:ext>
            </a:extLst>
          </p:cNvPr>
          <p:cNvSpPr>
            <a:spLocks noGrp="1" noChangeArrowheads="1"/>
          </p:cNvSpPr>
          <p:nvPr>
            <p:ph type="body" idx="1"/>
          </p:nvPr>
        </p:nvSpPr>
        <p:spPr>
          <a:xfrm>
            <a:off x="679450" y="4718050"/>
            <a:ext cx="5440363" cy="4471988"/>
          </a:xfrm>
        </p:spPr>
        <p:txBody>
          <a:bodyPr/>
          <a:lstStyle/>
          <a:p>
            <a:endParaRPr lang="en-US" altLang="en-US"/>
          </a:p>
        </p:txBody>
      </p:sp>
    </p:spTree>
    <p:extLst>
      <p:ext uri="{BB962C8B-B14F-4D97-AF65-F5344CB8AC3E}">
        <p14:creationId xmlns:p14="http://schemas.microsoft.com/office/powerpoint/2010/main" val="266296701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B9C802BD-38A2-4639-5B67-F9773C81BD50}"/>
              </a:ext>
            </a:extLst>
          </p:cNvPr>
          <p:cNvSpPr>
            <a:spLocks noGrp="1" noChangeArrowheads="1"/>
          </p:cNvSpPr>
          <p:nvPr>
            <p:ph type="sldNum" sz="quarter" idx="5"/>
          </p:nvPr>
        </p:nvSpPr>
        <p:spPr>
          <a:ln/>
        </p:spPr>
        <p:txBody>
          <a:bodyPr/>
          <a:lstStyle/>
          <a:p>
            <a:fld id="{F685D47D-2181-4C9A-B6CC-FBE1BF7D0F99}" type="slidenum">
              <a:rPr lang="tr-TR" altLang="en-US"/>
              <a:pPr/>
              <a:t>46</a:t>
            </a:fld>
            <a:endParaRPr lang="tr-TR" altLang="en-US"/>
          </a:p>
        </p:txBody>
      </p:sp>
      <p:sp>
        <p:nvSpPr>
          <p:cNvPr id="314370" name="Rectangle 2">
            <a:extLst>
              <a:ext uri="{FF2B5EF4-FFF2-40B4-BE49-F238E27FC236}">
                <a16:creationId xmlns:a16="http://schemas.microsoft.com/office/drawing/2014/main" id="{20D01995-94B6-E1D4-CAD1-15F1BB690736}"/>
              </a:ext>
            </a:extLst>
          </p:cNvPr>
          <p:cNvSpPr>
            <a:spLocks noGrp="1" noRot="1" noChangeAspect="1" noChangeArrowheads="1" noTextEdit="1"/>
          </p:cNvSpPr>
          <p:nvPr>
            <p:ph type="sldImg"/>
          </p:nvPr>
        </p:nvSpPr>
        <p:spPr>
          <a:xfrm>
            <a:off x="88900" y="742950"/>
            <a:ext cx="6621463" cy="3725863"/>
          </a:xfrm>
          <a:ln/>
        </p:spPr>
      </p:sp>
      <p:sp>
        <p:nvSpPr>
          <p:cNvPr id="314371" name="Rectangle 3">
            <a:extLst>
              <a:ext uri="{FF2B5EF4-FFF2-40B4-BE49-F238E27FC236}">
                <a16:creationId xmlns:a16="http://schemas.microsoft.com/office/drawing/2014/main" id="{EE34659A-D4AB-CD61-39CC-517AD95E60D0}"/>
              </a:ext>
            </a:extLst>
          </p:cNvPr>
          <p:cNvSpPr>
            <a:spLocks noGrp="1" noChangeArrowheads="1"/>
          </p:cNvSpPr>
          <p:nvPr>
            <p:ph type="body" idx="1"/>
          </p:nvPr>
        </p:nvSpPr>
        <p:spPr>
          <a:xfrm>
            <a:off x="679450" y="4718050"/>
            <a:ext cx="5440363" cy="4471988"/>
          </a:xfrm>
        </p:spPr>
        <p:txBody>
          <a:bodyPr/>
          <a:lstStyle/>
          <a:p>
            <a:endParaRPr lang="en-US" altLang="en-US"/>
          </a:p>
        </p:txBody>
      </p:sp>
    </p:spTree>
    <p:extLst>
      <p:ext uri="{BB962C8B-B14F-4D97-AF65-F5344CB8AC3E}">
        <p14:creationId xmlns:p14="http://schemas.microsoft.com/office/powerpoint/2010/main" val="315352214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en-US" dirty="0"/>
          </a:p>
        </p:txBody>
      </p:sp>
      <p:sp>
        <p:nvSpPr>
          <p:cNvPr id="4" name="Slayt Numarası Yer Tutucusu 3"/>
          <p:cNvSpPr>
            <a:spLocks noGrp="1"/>
          </p:cNvSpPr>
          <p:nvPr>
            <p:ph type="sldNum" sz="quarter" idx="5"/>
          </p:nvPr>
        </p:nvSpPr>
        <p:spPr/>
        <p:txBody>
          <a:bodyPr/>
          <a:lstStyle/>
          <a:p>
            <a:fld id="{FC9502CD-54B6-E94F-826D-10FF9008CB10}" type="slidenum">
              <a:rPr lang="tr-TR" smtClean="0"/>
              <a:t>47</a:t>
            </a:fld>
            <a:endParaRPr lang="tr-TR"/>
          </a:p>
        </p:txBody>
      </p:sp>
    </p:spTree>
    <p:extLst>
      <p:ext uri="{BB962C8B-B14F-4D97-AF65-F5344CB8AC3E}">
        <p14:creationId xmlns:p14="http://schemas.microsoft.com/office/powerpoint/2010/main" val="51372590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B9C802BD-38A2-4639-5B67-F9773C81BD50}"/>
              </a:ext>
            </a:extLst>
          </p:cNvPr>
          <p:cNvSpPr>
            <a:spLocks noGrp="1" noChangeArrowheads="1"/>
          </p:cNvSpPr>
          <p:nvPr>
            <p:ph type="sldNum" sz="quarter" idx="5"/>
          </p:nvPr>
        </p:nvSpPr>
        <p:spPr>
          <a:ln/>
        </p:spPr>
        <p:txBody>
          <a:bodyPr/>
          <a:lstStyle/>
          <a:p>
            <a:fld id="{F685D47D-2181-4C9A-B6CC-FBE1BF7D0F99}" type="slidenum">
              <a:rPr lang="tr-TR" altLang="en-US"/>
              <a:pPr/>
              <a:t>48</a:t>
            </a:fld>
            <a:endParaRPr lang="tr-TR" altLang="en-US"/>
          </a:p>
        </p:txBody>
      </p:sp>
      <p:sp>
        <p:nvSpPr>
          <p:cNvPr id="314370" name="Rectangle 2">
            <a:extLst>
              <a:ext uri="{FF2B5EF4-FFF2-40B4-BE49-F238E27FC236}">
                <a16:creationId xmlns:a16="http://schemas.microsoft.com/office/drawing/2014/main" id="{20D01995-94B6-E1D4-CAD1-15F1BB690736}"/>
              </a:ext>
            </a:extLst>
          </p:cNvPr>
          <p:cNvSpPr>
            <a:spLocks noGrp="1" noRot="1" noChangeAspect="1" noChangeArrowheads="1" noTextEdit="1"/>
          </p:cNvSpPr>
          <p:nvPr>
            <p:ph type="sldImg"/>
          </p:nvPr>
        </p:nvSpPr>
        <p:spPr>
          <a:xfrm>
            <a:off x="88900" y="742950"/>
            <a:ext cx="6621463" cy="3725863"/>
          </a:xfrm>
          <a:ln/>
        </p:spPr>
      </p:sp>
      <p:sp>
        <p:nvSpPr>
          <p:cNvPr id="314371" name="Rectangle 3">
            <a:extLst>
              <a:ext uri="{FF2B5EF4-FFF2-40B4-BE49-F238E27FC236}">
                <a16:creationId xmlns:a16="http://schemas.microsoft.com/office/drawing/2014/main" id="{EE34659A-D4AB-CD61-39CC-517AD95E60D0}"/>
              </a:ext>
            </a:extLst>
          </p:cNvPr>
          <p:cNvSpPr>
            <a:spLocks noGrp="1" noChangeArrowheads="1"/>
          </p:cNvSpPr>
          <p:nvPr>
            <p:ph type="body" idx="1"/>
          </p:nvPr>
        </p:nvSpPr>
        <p:spPr>
          <a:xfrm>
            <a:off x="679450" y="4718050"/>
            <a:ext cx="5440363" cy="4471988"/>
          </a:xfrm>
        </p:spPr>
        <p:txBody>
          <a:bodyPr/>
          <a:lstStyle/>
          <a:p>
            <a:endParaRPr lang="en-US" altLang="en-US"/>
          </a:p>
        </p:txBody>
      </p:sp>
    </p:spTree>
    <p:extLst>
      <p:ext uri="{BB962C8B-B14F-4D97-AF65-F5344CB8AC3E}">
        <p14:creationId xmlns:p14="http://schemas.microsoft.com/office/powerpoint/2010/main" val="402260310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F11D8A01-2A69-4128-382D-6385286AAD44}"/>
              </a:ext>
            </a:extLst>
          </p:cNvPr>
          <p:cNvSpPr>
            <a:spLocks noGrp="1" noChangeArrowheads="1"/>
          </p:cNvSpPr>
          <p:nvPr>
            <p:ph type="sldNum" sz="quarter" idx="5"/>
          </p:nvPr>
        </p:nvSpPr>
        <p:spPr>
          <a:ln/>
        </p:spPr>
        <p:txBody>
          <a:bodyPr/>
          <a:lstStyle/>
          <a:p>
            <a:fld id="{A616F9A5-235A-404F-988B-45EE245AD42C}" type="slidenum">
              <a:rPr lang="tr-TR" altLang="en-US"/>
              <a:pPr/>
              <a:t>49</a:t>
            </a:fld>
            <a:endParaRPr lang="tr-TR" altLang="en-US"/>
          </a:p>
        </p:txBody>
      </p:sp>
      <p:sp>
        <p:nvSpPr>
          <p:cNvPr id="316418" name="Rectangle 2">
            <a:extLst>
              <a:ext uri="{FF2B5EF4-FFF2-40B4-BE49-F238E27FC236}">
                <a16:creationId xmlns:a16="http://schemas.microsoft.com/office/drawing/2014/main" id="{CE6624F5-E4AE-B27C-FE7D-43F165E35F2B}"/>
              </a:ext>
            </a:extLst>
          </p:cNvPr>
          <p:cNvSpPr>
            <a:spLocks noGrp="1" noRot="1" noChangeAspect="1" noChangeArrowheads="1" noTextEdit="1"/>
          </p:cNvSpPr>
          <p:nvPr>
            <p:ph type="sldImg"/>
          </p:nvPr>
        </p:nvSpPr>
        <p:spPr>
          <a:xfrm>
            <a:off x="88900" y="742950"/>
            <a:ext cx="6621463" cy="3725863"/>
          </a:xfrm>
          <a:ln/>
        </p:spPr>
      </p:sp>
      <p:sp>
        <p:nvSpPr>
          <p:cNvPr id="316419" name="Rectangle 3">
            <a:extLst>
              <a:ext uri="{FF2B5EF4-FFF2-40B4-BE49-F238E27FC236}">
                <a16:creationId xmlns:a16="http://schemas.microsoft.com/office/drawing/2014/main" id="{F924A8A4-54E0-4FA6-3786-F6AE603F061C}"/>
              </a:ext>
            </a:extLst>
          </p:cNvPr>
          <p:cNvSpPr>
            <a:spLocks noGrp="1" noChangeArrowheads="1"/>
          </p:cNvSpPr>
          <p:nvPr>
            <p:ph type="body" idx="1"/>
          </p:nvPr>
        </p:nvSpPr>
        <p:spPr>
          <a:xfrm>
            <a:off x="679450" y="4718050"/>
            <a:ext cx="5440363" cy="4471988"/>
          </a:xfrm>
        </p:spPr>
        <p:txBody>
          <a:bodyPr/>
          <a:lstStyle/>
          <a:p>
            <a:endParaRPr lang="en-US" altLang="en-US"/>
          </a:p>
        </p:txBody>
      </p:sp>
    </p:spTree>
    <p:extLst>
      <p:ext uri="{BB962C8B-B14F-4D97-AF65-F5344CB8AC3E}">
        <p14:creationId xmlns:p14="http://schemas.microsoft.com/office/powerpoint/2010/main" val="294651382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5BCF3FA3-EE72-E3BC-B6D7-1E04AB36C245}"/>
              </a:ext>
            </a:extLst>
          </p:cNvPr>
          <p:cNvSpPr>
            <a:spLocks noGrp="1" noChangeArrowheads="1"/>
          </p:cNvSpPr>
          <p:nvPr>
            <p:ph type="sldNum" sz="quarter" idx="5"/>
          </p:nvPr>
        </p:nvSpPr>
        <p:spPr>
          <a:ln/>
        </p:spPr>
        <p:txBody>
          <a:bodyPr/>
          <a:lstStyle/>
          <a:p>
            <a:fld id="{F6787416-746A-45F7-BE0B-056B65FBC00F}" type="slidenum">
              <a:rPr lang="tr-TR" altLang="en-US"/>
              <a:pPr/>
              <a:t>50</a:t>
            </a:fld>
            <a:endParaRPr lang="tr-TR" altLang="en-US"/>
          </a:p>
        </p:txBody>
      </p:sp>
      <p:sp>
        <p:nvSpPr>
          <p:cNvPr id="318466" name="Rectangle 2">
            <a:extLst>
              <a:ext uri="{FF2B5EF4-FFF2-40B4-BE49-F238E27FC236}">
                <a16:creationId xmlns:a16="http://schemas.microsoft.com/office/drawing/2014/main" id="{549257CD-2C70-C9F6-3F7A-EB3161A9D5A0}"/>
              </a:ext>
            </a:extLst>
          </p:cNvPr>
          <p:cNvSpPr>
            <a:spLocks noGrp="1" noRot="1" noChangeAspect="1" noChangeArrowheads="1" noTextEdit="1"/>
          </p:cNvSpPr>
          <p:nvPr>
            <p:ph type="sldImg"/>
          </p:nvPr>
        </p:nvSpPr>
        <p:spPr>
          <a:xfrm>
            <a:off x="88900" y="742950"/>
            <a:ext cx="6621463" cy="3725863"/>
          </a:xfrm>
          <a:ln/>
        </p:spPr>
      </p:sp>
      <p:sp>
        <p:nvSpPr>
          <p:cNvPr id="318467" name="Rectangle 3">
            <a:extLst>
              <a:ext uri="{FF2B5EF4-FFF2-40B4-BE49-F238E27FC236}">
                <a16:creationId xmlns:a16="http://schemas.microsoft.com/office/drawing/2014/main" id="{42D7116B-4D19-B853-C90C-D70DD7DC72C7}"/>
              </a:ext>
            </a:extLst>
          </p:cNvPr>
          <p:cNvSpPr>
            <a:spLocks noGrp="1" noChangeArrowheads="1"/>
          </p:cNvSpPr>
          <p:nvPr>
            <p:ph type="body" idx="1"/>
          </p:nvPr>
        </p:nvSpPr>
        <p:spPr>
          <a:xfrm>
            <a:off x="679450" y="4718050"/>
            <a:ext cx="5440363" cy="4471988"/>
          </a:xfrm>
        </p:spPr>
        <p:txBody>
          <a:bodyPr/>
          <a:lstStyle/>
          <a:p>
            <a:endParaRPr lang="en-US" altLang="en-US"/>
          </a:p>
        </p:txBody>
      </p:sp>
    </p:spTree>
    <p:extLst>
      <p:ext uri="{BB962C8B-B14F-4D97-AF65-F5344CB8AC3E}">
        <p14:creationId xmlns:p14="http://schemas.microsoft.com/office/powerpoint/2010/main" val="110951392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E4387023-BF23-866A-F594-F3A597DD39D9}"/>
              </a:ext>
            </a:extLst>
          </p:cNvPr>
          <p:cNvSpPr>
            <a:spLocks noGrp="1" noChangeArrowheads="1"/>
          </p:cNvSpPr>
          <p:nvPr>
            <p:ph type="sldNum" sz="quarter" idx="5"/>
          </p:nvPr>
        </p:nvSpPr>
        <p:spPr>
          <a:ln/>
        </p:spPr>
        <p:txBody>
          <a:bodyPr/>
          <a:lstStyle/>
          <a:p>
            <a:fld id="{AB4B2400-4002-44BC-A77B-CE49E17EA5B9}" type="slidenum">
              <a:rPr lang="tr-TR" altLang="en-US"/>
              <a:pPr/>
              <a:t>55</a:t>
            </a:fld>
            <a:endParaRPr lang="tr-TR" altLang="en-US"/>
          </a:p>
        </p:txBody>
      </p:sp>
      <p:sp>
        <p:nvSpPr>
          <p:cNvPr id="320514" name="Rectangle 2">
            <a:extLst>
              <a:ext uri="{FF2B5EF4-FFF2-40B4-BE49-F238E27FC236}">
                <a16:creationId xmlns:a16="http://schemas.microsoft.com/office/drawing/2014/main" id="{C89F170C-CB6D-4EBB-E5E8-4FDEECD67D89}"/>
              </a:ext>
            </a:extLst>
          </p:cNvPr>
          <p:cNvSpPr>
            <a:spLocks noGrp="1" noRot="1" noChangeAspect="1" noChangeArrowheads="1" noTextEdit="1"/>
          </p:cNvSpPr>
          <p:nvPr>
            <p:ph type="sldImg"/>
          </p:nvPr>
        </p:nvSpPr>
        <p:spPr>
          <a:xfrm>
            <a:off x="88900" y="742950"/>
            <a:ext cx="6621463" cy="3725863"/>
          </a:xfrm>
          <a:ln/>
        </p:spPr>
      </p:sp>
      <p:sp>
        <p:nvSpPr>
          <p:cNvPr id="320515" name="Rectangle 3">
            <a:extLst>
              <a:ext uri="{FF2B5EF4-FFF2-40B4-BE49-F238E27FC236}">
                <a16:creationId xmlns:a16="http://schemas.microsoft.com/office/drawing/2014/main" id="{9FF45C2A-386A-B7FA-042E-AD0925189778}"/>
              </a:ext>
            </a:extLst>
          </p:cNvPr>
          <p:cNvSpPr>
            <a:spLocks noGrp="1" noChangeArrowheads="1"/>
          </p:cNvSpPr>
          <p:nvPr>
            <p:ph type="body" idx="1"/>
          </p:nvPr>
        </p:nvSpPr>
        <p:spPr>
          <a:xfrm>
            <a:off x="679450" y="4718050"/>
            <a:ext cx="5440363" cy="4471988"/>
          </a:xfrm>
        </p:spPr>
        <p:txBody>
          <a:bodyPr/>
          <a:lstStyle/>
          <a:p>
            <a:endParaRPr lang="en-US" altLang="en-US"/>
          </a:p>
        </p:txBody>
      </p:sp>
    </p:spTree>
    <p:extLst>
      <p:ext uri="{BB962C8B-B14F-4D97-AF65-F5344CB8AC3E}">
        <p14:creationId xmlns:p14="http://schemas.microsoft.com/office/powerpoint/2010/main" val="86019711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a:xfrm>
            <a:off x="381000" y="685800"/>
            <a:ext cx="6096000" cy="3429000"/>
          </a:xfrm>
        </p:spPr>
      </p:sp>
      <p:sp>
        <p:nvSpPr>
          <p:cNvPr id="3" name="Not Yer Tutucusu 2"/>
          <p:cNvSpPr>
            <a:spLocks noGrp="1"/>
          </p:cNvSpPr>
          <p:nvPr>
            <p:ph type="body" idx="1"/>
          </p:nvPr>
        </p:nvSpPr>
        <p:spPr/>
        <p:txBody>
          <a:bodyPr/>
          <a:lstStyle/>
          <a:p>
            <a:endParaRPr lang="tr-TR" dirty="0"/>
          </a:p>
        </p:txBody>
      </p:sp>
    </p:spTree>
    <p:extLst>
      <p:ext uri="{BB962C8B-B14F-4D97-AF65-F5344CB8AC3E}">
        <p14:creationId xmlns:p14="http://schemas.microsoft.com/office/powerpoint/2010/main" val="417294281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Başlık Slaydı">
    <p:spTree>
      <p:nvGrpSpPr>
        <p:cNvPr id="1" name=""/>
        <p:cNvGrpSpPr/>
        <p:nvPr/>
      </p:nvGrpSpPr>
      <p:grpSpPr>
        <a:xfrm>
          <a:off x="0" y="0"/>
          <a:ext cx="0" cy="0"/>
          <a:chOff x="0" y="0"/>
          <a:chExt cx="0" cy="0"/>
        </a:xfrm>
      </p:grpSpPr>
      <p:sp>
        <p:nvSpPr>
          <p:cNvPr id="3" name="Başlık 1">
            <a:extLst>
              <a:ext uri="{FF2B5EF4-FFF2-40B4-BE49-F238E27FC236}">
                <a16:creationId xmlns:a16="http://schemas.microsoft.com/office/drawing/2014/main" id="{B10309CC-C6DB-32FD-20DB-AFD15345EFF9}"/>
              </a:ext>
            </a:extLst>
          </p:cNvPr>
          <p:cNvSpPr>
            <a:spLocks noGrp="1"/>
          </p:cNvSpPr>
          <p:nvPr>
            <p:ph type="title"/>
          </p:nvPr>
        </p:nvSpPr>
        <p:spPr>
          <a:xfrm>
            <a:off x="831850" y="1709738"/>
            <a:ext cx="10515600" cy="2852737"/>
          </a:xfrm>
        </p:spPr>
        <p:txBody>
          <a:bodyPr anchor="b"/>
          <a:lstStyle>
            <a:lvl1pPr>
              <a:defRPr sz="6000"/>
            </a:lvl1pPr>
          </a:lstStyle>
          <a:p>
            <a:r>
              <a:rPr lang="tr-TR"/>
              <a:t>Asıl başlık stilini düzenlemek için tıklayın</a:t>
            </a:r>
          </a:p>
        </p:txBody>
      </p:sp>
      <p:sp>
        <p:nvSpPr>
          <p:cNvPr id="4" name="Metin Yer Tutucusu 2">
            <a:extLst>
              <a:ext uri="{FF2B5EF4-FFF2-40B4-BE49-F238E27FC236}">
                <a16:creationId xmlns:a16="http://schemas.microsoft.com/office/drawing/2014/main" id="{BF91DDFA-3717-999F-5274-A95E2872FF5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düzenlemek için tıklayın</a:t>
            </a:r>
          </a:p>
        </p:txBody>
      </p:sp>
      <p:pic>
        <p:nvPicPr>
          <p:cNvPr id="5" name="Resim 7">
            <a:extLst>
              <a:ext uri="{FF2B5EF4-FFF2-40B4-BE49-F238E27FC236}">
                <a16:creationId xmlns:a16="http://schemas.microsoft.com/office/drawing/2014/main" id="{77AC9849-193B-5B87-3753-736BE960A6BE}"/>
              </a:ext>
            </a:extLst>
          </p:cNvPr>
          <p:cNvPicPr>
            <a:picLocks noChangeAspect="1"/>
          </p:cNvPicPr>
          <p:nvPr userDrawn="1"/>
        </p:nvPicPr>
        <p:blipFill>
          <a:blip r:embed="rId2"/>
          <a:stretch>
            <a:fillRect/>
          </a:stretch>
        </p:blipFill>
        <p:spPr>
          <a:xfrm>
            <a:off x="-2241" y="0"/>
            <a:ext cx="12196482" cy="6858000"/>
          </a:xfrm>
          <a:prstGeom prst="rect">
            <a:avLst/>
          </a:prstGeom>
        </p:spPr>
      </p:pic>
    </p:spTree>
    <p:extLst>
      <p:ext uri="{BB962C8B-B14F-4D97-AF65-F5344CB8AC3E}">
        <p14:creationId xmlns:p14="http://schemas.microsoft.com/office/powerpoint/2010/main" val="34361480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aşlık ve İçerik">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237184AC-94A3-52D9-CBE7-C044BABB3552}"/>
              </a:ext>
            </a:extLst>
          </p:cNvPr>
          <p:cNvPicPr>
            <a:picLocks noChangeAspect="1"/>
          </p:cNvPicPr>
          <p:nvPr userDrawn="1"/>
        </p:nvPicPr>
        <p:blipFill>
          <a:blip r:embed="rId2"/>
          <a:stretch>
            <a:fillRect/>
          </a:stretch>
        </p:blipFill>
        <p:spPr>
          <a:xfrm>
            <a:off x="-1" y="1260"/>
            <a:ext cx="12194241" cy="6856740"/>
          </a:xfrm>
          <a:prstGeom prst="rect">
            <a:avLst/>
          </a:prstGeom>
        </p:spPr>
      </p:pic>
    </p:spTree>
    <p:extLst>
      <p:ext uri="{BB962C8B-B14F-4D97-AF65-F5344CB8AC3E}">
        <p14:creationId xmlns:p14="http://schemas.microsoft.com/office/powerpoint/2010/main" val="16422533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32B9B88-984A-5B76-17B5-279AE46DCF5D}"/>
              </a:ext>
            </a:extLst>
          </p:cNvPr>
          <p:cNvSpPr>
            <a:spLocks noGrp="1"/>
          </p:cNvSpPr>
          <p:nvPr>
            <p:ph type="title"/>
          </p:nvPr>
        </p:nvSpPr>
        <p:spPr>
          <a:xfrm>
            <a:off x="831850" y="1709738"/>
            <a:ext cx="10515600" cy="2852737"/>
          </a:xfrm>
        </p:spPr>
        <p:txBody>
          <a:bodyPr anchor="b"/>
          <a:lstStyle>
            <a:lvl1pPr>
              <a:defRPr sz="6000"/>
            </a:lvl1pPr>
          </a:lstStyle>
          <a:p>
            <a:r>
              <a:rPr lang="tr-TR"/>
              <a:t>Asıl başlık stilini düzenlemek için tıklayın</a:t>
            </a:r>
          </a:p>
        </p:txBody>
      </p:sp>
      <p:sp>
        <p:nvSpPr>
          <p:cNvPr id="3" name="Metin Yer Tutucusu 2">
            <a:extLst>
              <a:ext uri="{FF2B5EF4-FFF2-40B4-BE49-F238E27FC236}">
                <a16:creationId xmlns:a16="http://schemas.microsoft.com/office/drawing/2014/main" id="{EB30897D-047D-7F5D-9601-98B52349020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düzenlemek için tıklayın</a:t>
            </a:r>
          </a:p>
        </p:txBody>
      </p:sp>
      <p:sp>
        <p:nvSpPr>
          <p:cNvPr id="4" name="Veri Yer Tutucusu 3">
            <a:extLst>
              <a:ext uri="{FF2B5EF4-FFF2-40B4-BE49-F238E27FC236}">
                <a16:creationId xmlns:a16="http://schemas.microsoft.com/office/drawing/2014/main" id="{7F734C23-DFAE-1E80-D3AA-7D0ED58A993F}"/>
              </a:ext>
            </a:extLst>
          </p:cNvPr>
          <p:cNvSpPr>
            <a:spLocks noGrp="1"/>
          </p:cNvSpPr>
          <p:nvPr>
            <p:ph type="dt" sz="half" idx="10"/>
          </p:nvPr>
        </p:nvSpPr>
        <p:spPr/>
        <p:txBody>
          <a:bodyPr/>
          <a:lstStyle/>
          <a:p>
            <a:fld id="{F49BB17D-D63A-B84B-ACB1-0DDEF34A207D}" type="datetimeFigureOut">
              <a:rPr lang="tr-TR" smtClean="0"/>
              <a:t>21.08.2023</a:t>
            </a:fld>
            <a:endParaRPr lang="tr-TR"/>
          </a:p>
        </p:txBody>
      </p:sp>
      <p:sp>
        <p:nvSpPr>
          <p:cNvPr id="5" name="Alt Bilgi Yer Tutucusu 4">
            <a:extLst>
              <a:ext uri="{FF2B5EF4-FFF2-40B4-BE49-F238E27FC236}">
                <a16:creationId xmlns:a16="http://schemas.microsoft.com/office/drawing/2014/main" id="{8DD9178A-187F-911C-F9AF-F5905A480D65}"/>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5578C9D4-8FBF-2DAB-4615-6AAB64C28A3B}"/>
              </a:ext>
            </a:extLst>
          </p:cNvPr>
          <p:cNvSpPr>
            <a:spLocks noGrp="1"/>
          </p:cNvSpPr>
          <p:nvPr>
            <p:ph type="sldNum" sz="quarter" idx="12"/>
          </p:nvPr>
        </p:nvSpPr>
        <p:spPr/>
        <p:txBody>
          <a:bodyPr/>
          <a:lstStyle/>
          <a:p>
            <a:fld id="{E70E2D33-A92C-E34D-925D-85704869E4D8}" type="slidenum">
              <a:rPr lang="tr-TR" smtClean="0"/>
              <a:t>‹#›</a:t>
            </a:fld>
            <a:endParaRPr lang="tr-TR"/>
          </a:p>
        </p:txBody>
      </p:sp>
    </p:spTree>
    <p:extLst>
      <p:ext uri="{BB962C8B-B14F-4D97-AF65-F5344CB8AC3E}">
        <p14:creationId xmlns:p14="http://schemas.microsoft.com/office/powerpoint/2010/main" val="27255397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508A1B5-5CA0-2427-76E3-9E80F2CAC1C4}"/>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2A21FCFB-C307-90FC-52A3-8E5E994D286A}"/>
              </a:ext>
            </a:extLst>
          </p:cNvPr>
          <p:cNvSpPr>
            <a:spLocks noGrp="1"/>
          </p:cNvSpPr>
          <p:nvPr>
            <p:ph sz="half" idx="1"/>
          </p:nvPr>
        </p:nvSpPr>
        <p:spPr>
          <a:xfrm>
            <a:off x="838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a:extLst>
              <a:ext uri="{FF2B5EF4-FFF2-40B4-BE49-F238E27FC236}">
                <a16:creationId xmlns:a16="http://schemas.microsoft.com/office/drawing/2014/main" id="{336953A8-F9D3-2AFE-F87B-A145151E1F6E}"/>
              </a:ext>
            </a:extLst>
          </p:cNvPr>
          <p:cNvSpPr>
            <a:spLocks noGrp="1"/>
          </p:cNvSpPr>
          <p:nvPr>
            <p:ph sz="half" idx="2"/>
          </p:nvPr>
        </p:nvSpPr>
        <p:spPr>
          <a:xfrm>
            <a:off x="6172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a:extLst>
              <a:ext uri="{FF2B5EF4-FFF2-40B4-BE49-F238E27FC236}">
                <a16:creationId xmlns:a16="http://schemas.microsoft.com/office/drawing/2014/main" id="{BFF68BF9-F1A4-CDC3-CBC5-544CFA594FFD}"/>
              </a:ext>
            </a:extLst>
          </p:cNvPr>
          <p:cNvSpPr>
            <a:spLocks noGrp="1"/>
          </p:cNvSpPr>
          <p:nvPr>
            <p:ph type="dt" sz="half" idx="10"/>
          </p:nvPr>
        </p:nvSpPr>
        <p:spPr/>
        <p:txBody>
          <a:bodyPr/>
          <a:lstStyle/>
          <a:p>
            <a:fld id="{F49BB17D-D63A-B84B-ACB1-0DDEF34A207D}" type="datetimeFigureOut">
              <a:rPr lang="tr-TR" smtClean="0"/>
              <a:t>21.08.2023</a:t>
            </a:fld>
            <a:endParaRPr lang="tr-TR"/>
          </a:p>
        </p:txBody>
      </p:sp>
      <p:sp>
        <p:nvSpPr>
          <p:cNvPr id="6" name="Alt Bilgi Yer Tutucusu 5">
            <a:extLst>
              <a:ext uri="{FF2B5EF4-FFF2-40B4-BE49-F238E27FC236}">
                <a16:creationId xmlns:a16="http://schemas.microsoft.com/office/drawing/2014/main" id="{1BF59BDC-33CE-666C-1B8D-29EF2901BAC7}"/>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878F958F-65B0-1D6C-754E-0D27AE54A245}"/>
              </a:ext>
            </a:extLst>
          </p:cNvPr>
          <p:cNvSpPr>
            <a:spLocks noGrp="1"/>
          </p:cNvSpPr>
          <p:nvPr>
            <p:ph type="sldNum" sz="quarter" idx="12"/>
          </p:nvPr>
        </p:nvSpPr>
        <p:spPr/>
        <p:txBody>
          <a:bodyPr/>
          <a:lstStyle/>
          <a:p>
            <a:fld id="{E70E2D33-A92C-E34D-925D-85704869E4D8}" type="slidenum">
              <a:rPr lang="tr-TR" smtClean="0"/>
              <a:t>‹#›</a:t>
            </a:fld>
            <a:endParaRPr lang="tr-TR"/>
          </a:p>
        </p:txBody>
      </p:sp>
    </p:spTree>
    <p:extLst>
      <p:ext uri="{BB962C8B-B14F-4D97-AF65-F5344CB8AC3E}">
        <p14:creationId xmlns:p14="http://schemas.microsoft.com/office/powerpoint/2010/main" val="9125977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56112D1-D01C-B5D1-99F1-DBEC2B0F87F0}"/>
              </a:ext>
            </a:extLst>
          </p:cNvPr>
          <p:cNvSpPr>
            <a:spLocks noGrp="1"/>
          </p:cNvSpPr>
          <p:nvPr>
            <p:ph type="title"/>
          </p:nvPr>
        </p:nvSpPr>
        <p:spPr>
          <a:xfrm>
            <a:off x="839788" y="365125"/>
            <a:ext cx="10515600" cy="1325563"/>
          </a:xfrm>
        </p:spPr>
        <p:txBody>
          <a:bodyPr/>
          <a:lstStyle/>
          <a:p>
            <a:r>
              <a:rPr lang="tr-TR"/>
              <a:t>Asıl başlık stilini düzenlemek için tıklayın</a:t>
            </a:r>
          </a:p>
        </p:txBody>
      </p:sp>
      <p:sp>
        <p:nvSpPr>
          <p:cNvPr id="3" name="Metin Yer Tutucusu 2">
            <a:extLst>
              <a:ext uri="{FF2B5EF4-FFF2-40B4-BE49-F238E27FC236}">
                <a16:creationId xmlns:a16="http://schemas.microsoft.com/office/drawing/2014/main" id="{AC2C40CF-300C-17FE-1F7E-CDE8BEAB0AB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İçerik Yer Tutucusu 3">
            <a:extLst>
              <a:ext uri="{FF2B5EF4-FFF2-40B4-BE49-F238E27FC236}">
                <a16:creationId xmlns:a16="http://schemas.microsoft.com/office/drawing/2014/main" id="{FC85F37F-F99D-A753-B860-9710972912B5}"/>
              </a:ext>
            </a:extLst>
          </p:cNvPr>
          <p:cNvSpPr>
            <a:spLocks noGrp="1"/>
          </p:cNvSpPr>
          <p:nvPr>
            <p:ph sz="half" idx="2"/>
          </p:nvPr>
        </p:nvSpPr>
        <p:spPr>
          <a:xfrm>
            <a:off x="839788" y="2505075"/>
            <a:ext cx="5157787"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a:extLst>
              <a:ext uri="{FF2B5EF4-FFF2-40B4-BE49-F238E27FC236}">
                <a16:creationId xmlns:a16="http://schemas.microsoft.com/office/drawing/2014/main" id="{2597E8B9-A6E5-9E40-AE05-AD289F2E6C5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İçerik Yer Tutucusu 5">
            <a:extLst>
              <a:ext uri="{FF2B5EF4-FFF2-40B4-BE49-F238E27FC236}">
                <a16:creationId xmlns:a16="http://schemas.microsoft.com/office/drawing/2014/main" id="{2CDD9012-3208-D1EE-E1DE-11C068E5DD65}"/>
              </a:ext>
            </a:extLst>
          </p:cNvPr>
          <p:cNvSpPr>
            <a:spLocks noGrp="1"/>
          </p:cNvSpPr>
          <p:nvPr>
            <p:ph sz="quarter" idx="4"/>
          </p:nvPr>
        </p:nvSpPr>
        <p:spPr>
          <a:xfrm>
            <a:off x="6172200" y="2505075"/>
            <a:ext cx="5183188"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a:extLst>
              <a:ext uri="{FF2B5EF4-FFF2-40B4-BE49-F238E27FC236}">
                <a16:creationId xmlns:a16="http://schemas.microsoft.com/office/drawing/2014/main" id="{9675412B-A256-2E13-FAF2-4B5EE62ADD62}"/>
              </a:ext>
            </a:extLst>
          </p:cNvPr>
          <p:cNvSpPr>
            <a:spLocks noGrp="1"/>
          </p:cNvSpPr>
          <p:nvPr>
            <p:ph type="dt" sz="half" idx="10"/>
          </p:nvPr>
        </p:nvSpPr>
        <p:spPr/>
        <p:txBody>
          <a:bodyPr/>
          <a:lstStyle/>
          <a:p>
            <a:fld id="{F49BB17D-D63A-B84B-ACB1-0DDEF34A207D}" type="datetimeFigureOut">
              <a:rPr lang="tr-TR" smtClean="0"/>
              <a:t>21.08.2023</a:t>
            </a:fld>
            <a:endParaRPr lang="tr-TR"/>
          </a:p>
        </p:txBody>
      </p:sp>
      <p:sp>
        <p:nvSpPr>
          <p:cNvPr id="8" name="Alt Bilgi Yer Tutucusu 7">
            <a:extLst>
              <a:ext uri="{FF2B5EF4-FFF2-40B4-BE49-F238E27FC236}">
                <a16:creationId xmlns:a16="http://schemas.microsoft.com/office/drawing/2014/main" id="{0552D6EF-FC11-080B-E387-E51EE2977EC2}"/>
              </a:ext>
            </a:extLst>
          </p:cNvPr>
          <p:cNvSpPr>
            <a:spLocks noGrp="1"/>
          </p:cNvSpPr>
          <p:nvPr>
            <p:ph type="ftr" sz="quarter" idx="11"/>
          </p:nvPr>
        </p:nvSpPr>
        <p:spPr/>
        <p:txBody>
          <a:bodyPr/>
          <a:lstStyle/>
          <a:p>
            <a:endParaRPr lang="tr-TR"/>
          </a:p>
        </p:txBody>
      </p:sp>
      <p:sp>
        <p:nvSpPr>
          <p:cNvPr id="9" name="Slayt Numarası Yer Tutucusu 8">
            <a:extLst>
              <a:ext uri="{FF2B5EF4-FFF2-40B4-BE49-F238E27FC236}">
                <a16:creationId xmlns:a16="http://schemas.microsoft.com/office/drawing/2014/main" id="{425D51B9-DC70-C3C6-74F3-9216265CCF87}"/>
              </a:ext>
            </a:extLst>
          </p:cNvPr>
          <p:cNvSpPr>
            <a:spLocks noGrp="1"/>
          </p:cNvSpPr>
          <p:nvPr>
            <p:ph type="sldNum" sz="quarter" idx="12"/>
          </p:nvPr>
        </p:nvSpPr>
        <p:spPr/>
        <p:txBody>
          <a:bodyPr/>
          <a:lstStyle/>
          <a:p>
            <a:fld id="{E70E2D33-A92C-E34D-925D-85704869E4D8}" type="slidenum">
              <a:rPr lang="tr-TR" smtClean="0"/>
              <a:t>‹#›</a:t>
            </a:fld>
            <a:endParaRPr lang="tr-TR"/>
          </a:p>
        </p:txBody>
      </p:sp>
    </p:spTree>
    <p:extLst>
      <p:ext uri="{BB962C8B-B14F-4D97-AF65-F5344CB8AC3E}">
        <p14:creationId xmlns:p14="http://schemas.microsoft.com/office/powerpoint/2010/main" val="7095563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DBA64EE-6C9B-478A-EF94-B37B005EE340}"/>
              </a:ext>
            </a:extLst>
          </p:cNvPr>
          <p:cNvSpPr>
            <a:spLocks noGrp="1"/>
          </p:cNvSpPr>
          <p:nvPr>
            <p:ph type="title"/>
          </p:nvPr>
        </p:nvSpPr>
        <p:spPr/>
        <p:txBody>
          <a:bodyPr/>
          <a:lstStyle/>
          <a:p>
            <a:r>
              <a:rPr lang="tr-TR"/>
              <a:t>Asıl başlık stilini düzenlemek için tıklayın</a:t>
            </a:r>
          </a:p>
        </p:txBody>
      </p:sp>
      <p:sp>
        <p:nvSpPr>
          <p:cNvPr id="3" name="Veri Yer Tutucusu 2">
            <a:extLst>
              <a:ext uri="{FF2B5EF4-FFF2-40B4-BE49-F238E27FC236}">
                <a16:creationId xmlns:a16="http://schemas.microsoft.com/office/drawing/2014/main" id="{90F41706-08AA-458B-AD6B-6D96DC8193C4}"/>
              </a:ext>
            </a:extLst>
          </p:cNvPr>
          <p:cNvSpPr>
            <a:spLocks noGrp="1"/>
          </p:cNvSpPr>
          <p:nvPr>
            <p:ph type="dt" sz="half" idx="10"/>
          </p:nvPr>
        </p:nvSpPr>
        <p:spPr/>
        <p:txBody>
          <a:bodyPr/>
          <a:lstStyle/>
          <a:p>
            <a:fld id="{F49BB17D-D63A-B84B-ACB1-0DDEF34A207D}" type="datetimeFigureOut">
              <a:rPr lang="tr-TR" smtClean="0"/>
              <a:t>21.08.2023</a:t>
            </a:fld>
            <a:endParaRPr lang="tr-TR"/>
          </a:p>
        </p:txBody>
      </p:sp>
      <p:sp>
        <p:nvSpPr>
          <p:cNvPr id="4" name="Alt Bilgi Yer Tutucusu 3">
            <a:extLst>
              <a:ext uri="{FF2B5EF4-FFF2-40B4-BE49-F238E27FC236}">
                <a16:creationId xmlns:a16="http://schemas.microsoft.com/office/drawing/2014/main" id="{9EFFBDA6-778E-B419-B082-7392A44A1E21}"/>
              </a:ext>
            </a:extLst>
          </p:cNvPr>
          <p:cNvSpPr>
            <a:spLocks noGrp="1"/>
          </p:cNvSpPr>
          <p:nvPr>
            <p:ph type="ftr" sz="quarter" idx="11"/>
          </p:nvPr>
        </p:nvSpPr>
        <p:spPr/>
        <p:txBody>
          <a:bodyPr/>
          <a:lstStyle/>
          <a:p>
            <a:endParaRPr lang="tr-TR"/>
          </a:p>
        </p:txBody>
      </p:sp>
      <p:sp>
        <p:nvSpPr>
          <p:cNvPr id="5" name="Slayt Numarası Yer Tutucusu 4">
            <a:extLst>
              <a:ext uri="{FF2B5EF4-FFF2-40B4-BE49-F238E27FC236}">
                <a16:creationId xmlns:a16="http://schemas.microsoft.com/office/drawing/2014/main" id="{C2373AB8-36C5-3E60-608C-A1FBD98CF1D2}"/>
              </a:ext>
            </a:extLst>
          </p:cNvPr>
          <p:cNvSpPr>
            <a:spLocks noGrp="1"/>
          </p:cNvSpPr>
          <p:nvPr>
            <p:ph type="sldNum" sz="quarter" idx="12"/>
          </p:nvPr>
        </p:nvSpPr>
        <p:spPr/>
        <p:txBody>
          <a:bodyPr/>
          <a:lstStyle/>
          <a:p>
            <a:fld id="{E70E2D33-A92C-E34D-925D-85704869E4D8}" type="slidenum">
              <a:rPr lang="tr-TR" smtClean="0"/>
              <a:t>‹#›</a:t>
            </a:fld>
            <a:endParaRPr lang="tr-TR"/>
          </a:p>
        </p:txBody>
      </p:sp>
    </p:spTree>
    <p:extLst>
      <p:ext uri="{BB962C8B-B14F-4D97-AF65-F5344CB8AC3E}">
        <p14:creationId xmlns:p14="http://schemas.microsoft.com/office/powerpoint/2010/main" val="40237364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92CDB758-B771-5DBB-270D-AB97AC447334}"/>
              </a:ext>
            </a:extLst>
          </p:cNvPr>
          <p:cNvSpPr>
            <a:spLocks noGrp="1"/>
          </p:cNvSpPr>
          <p:nvPr>
            <p:ph type="dt" sz="half" idx="10"/>
          </p:nvPr>
        </p:nvSpPr>
        <p:spPr/>
        <p:txBody>
          <a:bodyPr/>
          <a:lstStyle/>
          <a:p>
            <a:fld id="{F49BB17D-D63A-B84B-ACB1-0DDEF34A207D}" type="datetimeFigureOut">
              <a:rPr lang="tr-TR" smtClean="0"/>
              <a:t>21.08.2023</a:t>
            </a:fld>
            <a:endParaRPr lang="tr-TR"/>
          </a:p>
        </p:txBody>
      </p:sp>
      <p:sp>
        <p:nvSpPr>
          <p:cNvPr id="3" name="Alt Bilgi Yer Tutucusu 2">
            <a:extLst>
              <a:ext uri="{FF2B5EF4-FFF2-40B4-BE49-F238E27FC236}">
                <a16:creationId xmlns:a16="http://schemas.microsoft.com/office/drawing/2014/main" id="{4C90DE06-A63B-2A66-15F3-57C0BE576D79}"/>
              </a:ext>
            </a:extLst>
          </p:cNvPr>
          <p:cNvSpPr>
            <a:spLocks noGrp="1"/>
          </p:cNvSpPr>
          <p:nvPr>
            <p:ph type="ftr" sz="quarter" idx="11"/>
          </p:nvPr>
        </p:nvSpPr>
        <p:spPr/>
        <p:txBody>
          <a:bodyPr/>
          <a:lstStyle/>
          <a:p>
            <a:endParaRPr lang="tr-TR"/>
          </a:p>
        </p:txBody>
      </p:sp>
      <p:sp>
        <p:nvSpPr>
          <p:cNvPr id="4" name="Slayt Numarası Yer Tutucusu 3">
            <a:extLst>
              <a:ext uri="{FF2B5EF4-FFF2-40B4-BE49-F238E27FC236}">
                <a16:creationId xmlns:a16="http://schemas.microsoft.com/office/drawing/2014/main" id="{22CD75EA-8874-E347-53F0-45E9CA099401}"/>
              </a:ext>
            </a:extLst>
          </p:cNvPr>
          <p:cNvSpPr>
            <a:spLocks noGrp="1"/>
          </p:cNvSpPr>
          <p:nvPr>
            <p:ph type="sldNum" sz="quarter" idx="12"/>
          </p:nvPr>
        </p:nvSpPr>
        <p:spPr/>
        <p:txBody>
          <a:bodyPr/>
          <a:lstStyle/>
          <a:p>
            <a:fld id="{E70E2D33-A92C-E34D-925D-85704869E4D8}" type="slidenum">
              <a:rPr lang="tr-TR" smtClean="0"/>
              <a:t>‹#›</a:t>
            </a:fld>
            <a:endParaRPr lang="tr-TR"/>
          </a:p>
        </p:txBody>
      </p:sp>
    </p:spTree>
    <p:extLst>
      <p:ext uri="{BB962C8B-B14F-4D97-AF65-F5344CB8AC3E}">
        <p14:creationId xmlns:p14="http://schemas.microsoft.com/office/powerpoint/2010/main" val="27814763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673F1C8-F828-E049-BD9D-0DFC8BF8D4D6}"/>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İçerik Yer Tutucusu 2">
            <a:extLst>
              <a:ext uri="{FF2B5EF4-FFF2-40B4-BE49-F238E27FC236}">
                <a16:creationId xmlns:a16="http://schemas.microsoft.com/office/drawing/2014/main" id="{EE586578-0D18-9990-6CCB-0CDCDEDD8B6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a:extLst>
              <a:ext uri="{FF2B5EF4-FFF2-40B4-BE49-F238E27FC236}">
                <a16:creationId xmlns:a16="http://schemas.microsoft.com/office/drawing/2014/main" id="{344D2BD7-A076-DF66-684F-920E242B9AD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B615DB16-F0B9-B7BA-3BB7-6F2A7352771F}"/>
              </a:ext>
            </a:extLst>
          </p:cNvPr>
          <p:cNvSpPr>
            <a:spLocks noGrp="1"/>
          </p:cNvSpPr>
          <p:nvPr>
            <p:ph type="dt" sz="half" idx="10"/>
          </p:nvPr>
        </p:nvSpPr>
        <p:spPr/>
        <p:txBody>
          <a:bodyPr/>
          <a:lstStyle/>
          <a:p>
            <a:fld id="{F49BB17D-D63A-B84B-ACB1-0DDEF34A207D}" type="datetimeFigureOut">
              <a:rPr lang="tr-TR" smtClean="0"/>
              <a:t>21.08.2023</a:t>
            </a:fld>
            <a:endParaRPr lang="tr-TR"/>
          </a:p>
        </p:txBody>
      </p:sp>
      <p:sp>
        <p:nvSpPr>
          <p:cNvPr id="6" name="Alt Bilgi Yer Tutucusu 5">
            <a:extLst>
              <a:ext uri="{FF2B5EF4-FFF2-40B4-BE49-F238E27FC236}">
                <a16:creationId xmlns:a16="http://schemas.microsoft.com/office/drawing/2014/main" id="{705D7F92-DD20-9F3E-5A79-E48356EE8E64}"/>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2BF2757E-14F8-660D-C05E-41A550CF3AE8}"/>
              </a:ext>
            </a:extLst>
          </p:cNvPr>
          <p:cNvSpPr>
            <a:spLocks noGrp="1"/>
          </p:cNvSpPr>
          <p:nvPr>
            <p:ph type="sldNum" sz="quarter" idx="12"/>
          </p:nvPr>
        </p:nvSpPr>
        <p:spPr/>
        <p:txBody>
          <a:bodyPr/>
          <a:lstStyle/>
          <a:p>
            <a:fld id="{E70E2D33-A92C-E34D-925D-85704869E4D8}" type="slidenum">
              <a:rPr lang="tr-TR" smtClean="0"/>
              <a:t>‹#›</a:t>
            </a:fld>
            <a:endParaRPr lang="tr-TR"/>
          </a:p>
        </p:txBody>
      </p:sp>
    </p:spTree>
    <p:extLst>
      <p:ext uri="{BB962C8B-B14F-4D97-AF65-F5344CB8AC3E}">
        <p14:creationId xmlns:p14="http://schemas.microsoft.com/office/powerpoint/2010/main" val="2648537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A4EDA9D-2896-5074-0758-0E6A199A32D7}"/>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Resim Yer Tutucusu 2">
            <a:extLst>
              <a:ext uri="{FF2B5EF4-FFF2-40B4-BE49-F238E27FC236}">
                <a16:creationId xmlns:a16="http://schemas.microsoft.com/office/drawing/2014/main" id="{D23FA3EB-4B2D-91BC-41D3-0D6F940F253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a:extLst>
              <a:ext uri="{FF2B5EF4-FFF2-40B4-BE49-F238E27FC236}">
                <a16:creationId xmlns:a16="http://schemas.microsoft.com/office/drawing/2014/main" id="{A766098E-CEB8-3DF2-EBC3-50E3523B7FD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01335676-968F-6625-774B-D6DFA0DCE65B}"/>
              </a:ext>
            </a:extLst>
          </p:cNvPr>
          <p:cNvSpPr>
            <a:spLocks noGrp="1"/>
          </p:cNvSpPr>
          <p:nvPr>
            <p:ph type="dt" sz="half" idx="10"/>
          </p:nvPr>
        </p:nvSpPr>
        <p:spPr/>
        <p:txBody>
          <a:bodyPr/>
          <a:lstStyle/>
          <a:p>
            <a:fld id="{F49BB17D-D63A-B84B-ACB1-0DDEF34A207D}" type="datetimeFigureOut">
              <a:rPr lang="tr-TR" smtClean="0"/>
              <a:t>21.08.2023</a:t>
            </a:fld>
            <a:endParaRPr lang="tr-TR"/>
          </a:p>
        </p:txBody>
      </p:sp>
      <p:sp>
        <p:nvSpPr>
          <p:cNvPr id="6" name="Alt Bilgi Yer Tutucusu 5">
            <a:extLst>
              <a:ext uri="{FF2B5EF4-FFF2-40B4-BE49-F238E27FC236}">
                <a16:creationId xmlns:a16="http://schemas.microsoft.com/office/drawing/2014/main" id="{B4B1DB25-714D-26CB-2272-3A10EA711492}"/>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38EC59AF-AE25-7000-A502-A141A024F45F}"/>
              </a:ext>
            </a:extLst>
          </p:cNvPr>
          <p:cNvSpPr>
            <a:spLocks noGrp="1"/>
          </p:cNvSpPr>
          <p:nvPr>
            <p:ph type="sldNum" sz="quarter" idx="12"/>
          </p:nvPr>
        </p:nvSpPr>
        <p:spPr/>
        <p:txBody>
          <a:bodyPr/>
          <a:lstStyle/>
          <a:p>
            <a:fld id="{E70E2D33-A92C-E34D-925D-85704869E4D8}" type="slidenum">
              <a:rPr lang="tr-TR" smtClean="0"/>
              <a:t>‹#›</a:t>
            </a:fld>
            <a:endParaRPr lang="tr-TR"/>
          </a:p>
        </p:txBody>
      </p:sp>
    </p:spTree>
    <p:extLst>
      <p:ext uri="{BB962C8B-B14F-4D97-AF65-F5344CB8AC3E}">
        <p14:creationId xmlns:p14="http://schemas.microsoft.com/office/powerpoint/2010/main" val="40463229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D8E21E5-CACD-4292-6663-6BCF8B530586}"/>
              </a:ext>
            </a:extLst>
          </p:cNvPr>
          <p:cNvSpPr>
            <a:spLocks noGrp="1"/>
          </p:cNvSpPr>
          <p:nvPr>
            <p:ph type="title"/>
          </p:nvPr>
        </p:nvSpPr>
        <p:spPr/>
        <p:txBody>
          <a:bodyPr/>
          <a:lstStyle/>
          <a:p>
            <a:r>
              <a:rPr lang="tr-TR"/>
              <a:t>Asıl başlık stilini düzenlemek için tıklayın</a:t>
            </a:r>
          </a:p>
        </p:txBody>
      </p:sp>
      <p:sp>
        <p:nvSpPr>
          <p:cNvPr id="3" name="Dikey Metin Yer Tutucusu 2">
            <a:extLst>
              <a:ext uri="{FF2B5EF4-FFF2-40B4-BE49-F238E27FC236}">
                <a16:creationId xmlns:a16="http://schemas.microsoft.com/office/drawing/2014/main" id="{68109C92-ED7D-2FF4-546C-9D2521267210}"/>
              </a:ext>
            </a:extLst>
          </p:cNvPr>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EC03F0F8-A980-1A32-F5A2-48E334E20D85}"/>
              </a:ext>
            </a:extLst>
          </p:cNvPr>
          <p:cNvSpPr>
            <a:spLocks noGrp="1"/>
          </p:cNvSpPr>
          <p:nvPr>
            <p:ph type="dt" sz="half" idx="10"/>
          </p:nvPr>
        </p:nvSpPr>
        <p:spPr/>
        <p:txBody>
          <a:bodyPr/>
          <a:lstStyle/>
          <a:p>
            <a:fld id="{F49BB17D-D63A-B84B-ACB1-0DDEF34A207D}" type="datetimeFigureOut">
              <a:rPr lang="tr-TR" smtClean="0"/>
              <a:t>21.08.2023</a:t>
            </a:fld>
            <a:endParaRPr lang="tr-TR"/>
          </a:p>
        </p:txBody>
      </p:sp>
      <p:sp>
        <p:nvSpPr>
          <p:cNvPr id="5" name="Alt Bilgi Yer Tutucusu 4">
            <a:extLst>
              <a:ext uri="{FF2B5EF4-FFF2-40B4-BE49-F238E27FC236}">
                <a16:creationId xmlns:a16="http://schemas.microsoft.com/office/drawing/2014/main" id="{CF35D489-1B24-48C2-C089-C1A65FC43123}"/>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6988663D-AE79-7D21-70C7-02A193DDC1E6}"/>
              </a:ext>
            </a:extLst>
          </p:cNvPr>
          <p:cNvSpPr>
            <a:spLocks noGrp="1"/>
          </p:cNvSpPr>
          <p:nvPr>
            <p:ph type="sldNum" sz="quarter" idx="12"/>
          </p:nvPr>
        </p:nvSpPr>
        <p:spPr/>
        <p:txBody>
          <a:bodyPr/>
          <a:lstStyle/>
          <a:p>
            <a:fld id="{E70E2D33-A92C-E34D-925D-85704869E4D8}" type="slidenum">
              <a:rPr lang="tr-TR" smtClean="0"/>
              <a:t>‹#›</a:t>
            </a:fld>
            <a:endParaRPr lang="tr-TR"/>
          </a:p>
        </p:txBody>
      </p:sp>
    </p:spTree>
    <p:extLst>
      <p:ext uri="{BB962C8B-B14F-4D97-AF65-F5344CB8AC3E}">
        <p14:creationId xmlns:p14="http://schemas.microsoft.com/office/powerpoint/2010/main" val="29931289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a:extLst>
              <a:ext uri="{FF2B5EF4-FFF2-40B4-BE49-F238E27FC236}">
                <a16:creationId xmlns:a16="http://schemas.microsoft.com/office/drawing/2014/main" id="{20DA4312-57AA-D9A9-3D23-0B0FEE52B825}"/>
              </a:ext>
            </a:extLst>
          </p:cNvPr>
          <p:cNvSpPr>
            <a:spLocks noGrp="1"/>
          </p:cNvSpPr>
          <p:nvPr>
            <p:ph type="title" orient="vert"/>
          </p:nvPr>
        </p:nvSpPr>
        <p:spPr>
          <a:xfrm>
            <a:off x="8724900" y="365125"/>
            <a:ext cx="2628900" cy="5811838"/>
          </a:xfrm>
        </p:spPr>
        <p:txBody>
          <a:bodyPr vert="eaVert"/>
          <a:lstStyle/>
          <a:p>
            <a:r>
              <a:rPr lang="tr-TR"/>
              <a:t>Asıl başlık stilini düzenlemek için tıklayın</a:t>
            </a:r>
          </a:p>
        </p:txBody>
      </p:sp>
      <p:sp>
        <p:nvSpPr>
          <p:cNvPr id="3" name="Dikey Metin Yer Tutucusu 2">
            <a:extLst>
              <a:ext uri="{FF2B5EF4-FFF2-40B4-BE49-F238E27FC236}">
                <a16:creationId xmlns:a16="http://schemas.microsoft.com/office/drawing/2014/main" id="{E17EB438-791F-BFDB-452F-DBA8C04921E8}"/>
              </a:ext>
            </a:extLst>
          </p:cNvPr>
          <p:cNvSpPr>
            <a:spLocks noGrp="1"/>
          </p:cNvSpPr>
          <p:nvPr>
            <p:ph type="body" orient="vert" idx="1"/>
          </p:nvPr>
        </p:nvSpPr>
        <p:spPr>
          <a:xfrm>
            <a:off x="838200" y="365125"/>
            <a:ext cx="7734300" cy="5811838"/>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2C427EA7-3DA9-3AD3-6F3E-9BD0C6302218}"/>
              </a:ext>
            </a:extLst>
          </p:cNvPr>
          <p:cNvSpPr>
            <a:spLocks noGrp="1"/>
          </p:cNvSpPr>
          <p:nvPr>
            <p:ph type="dt" sz="half" idx="10"/>
          </p:nvPr>
        </p:nvSpPr>
        <p:spPr/>
        <p:txBody>
          <a:bodyPr/>
          <a:lstStyle/>
          <a:p>
            <a:fld id="{F49BB17D-D63A-B84B-ACB1-0DDEF34A207D}" type="datetimeFigureOut">
              <a:rPr lang="tr-TR" smtClean="0"/>
              <a:t>21.08.2023</a:t>
            </a:fld>
            <a:endParaRPr lang="tr-TR"/>
          </a:p>
        </p:txBody>
      </p:sp>
      <p:sp>
        <p:nvSpPr>
          <p:cNvPr id="5" name="Alt Bilgi Yer Tutucusu 4">
            <a:extLst>
              <a:ext uri="{FF2B5EF4-FFF2-40B4-BE49-F238E27FC236}">
                <a16:creationId xmlns:a16="http://schemas.microsoft.com/office/drawing/2014/main" id="{150D7318-E274-B598-F4C7-75F41488D83B}"/>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213EB756-8E18-91E6-C1C4-037D8448C8D0}"/>
              </a:ext>
            </a:extLst>
          </p:cNvPr>
          <p:cNvSpPr>
            <a:spLocks noGrp="1"/>
          </p:cNvSpPr>
          <p:nvPr>
            <p:ph type="sldNum" sz="quarter" idx="12"/>
          </p:nvPr>
        </p:nvSpPr>
        <p:spPr/>
        <p:txBody>
          <a:bodyPr/>
          <a:lstStyle/>
          <a:p>
            <a:fld id="{E70E2D33-A92C-E34D-925D-85704869E4D8}" type="slidenum">
              <a:rPr lang="tr-TR" smtClean="0"/>
              <a:t>‹#›</a:t>
            </a:fld>
            <a:endParaRPr lang="tr-TR"/>
          </a:p>
        </p:txBody>
      </p:sp>
    </p:spTree>
    <p:extLst>
      <p:ext uri="{BB962C8B-B14F-4D97-AF65-F5344CB8AC3E}">
        <p14:creationId xmlns:p14="http://schemas.microsoft.com/office/powerpoint/2010/main" val="1573447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Başlık ve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2C45A63-604F-420C-EAA1-67933DC601BB}"/>
              </a:ext>
            </a:extLst>
          </p:cNvPr>
          <p:cNvSpPr>
            <a:spLocks noGrp="1"/>
          </p:cNvSpPr>
          <p:nvPr>
            <p:ph type="title"/>
          </p:nvPr>
        </p:nvSpPr>
        <p:spPr/>
        <p:txBody>
          <a:bodyPr/>
          <a:lstStyle/>
          <a:p>
            <a:r>
              <a:rPr lang="tr-TR"/>
              <a:t>Asıl başlık stilini düzenlemek için tıklayın</a:t>
            </a:r>
            <a:endParaRPr lang="en-US"/>
          </a:p>
        </p:txBody>
      </p:sp>
      <p:sp>
        <p:nvSpPr>
          <p:cNvPr id="3" name="İçerik Yer Tutucusu 2">
            <a:extLst>
              <a:ext uri="{FF2B5EF4-FFF2-40B4-BE49-F238E27FC236}">
                <a16:creationId xmlns:a16="http://schemas.microsoft.com/office/drawing/2014/main" id="{40322DA4-3DF1-A34C-7FAC-455A2AD271B3}"/>
              </a:ext>
            </a:extLst>
          </p:cNvPr>
          <p:cNvSpPr>
            <a:spLocks noGrp="1"/>
          </p:cNvSpPr>
          <p:nvPr>
            <p:ph idx="1"/>
          </p:nvPr>
        </p:nvSpPr>
        <p:spPr/>
        <p:txBody>
          <a:bodyPr/>
          <a:lstStyle/>
          <a:p>
            <a:pPr lvl="0"/>
            <a:r>
              <a:rPr lang="tr-TR" dirty="0"/>
              <a:t>Asıl metin stillerini düzenlemek için tıklayın</a:t>
            </a:r>
          </a:p>
          <a:p>
            <a:pPr lvl="1"/>
            <a:r>
              <a:rPr lang="tr-TR" dirty="0"/>
              <a:t>İkinci düzey</a:t>
            </a:r>
          </a:p>
          <a:p>
            <a:pPr lvl="2"/>
            <a:r>
              <a:rPr lang="tr-TR" dirty="0"/>
              <a:t>Üçüncü düzey</a:t>
            </a:r>
          </a:p>
          <a:p>
            <a:pPr lvl="3"/>
            <a:r>
              <a:rPr lang="tr-TR" dirty="0"/>
              <a:t>Dördüncü düzey</a:t>
            </a:r>
          </a:p>
          <a:p>
            <a:pPr lvl="4"/>
            <a:r>
              <a:rPr lang="tr-TR" dirty="0"/>
              <a:t>Beşinci düzey</a:t>
            </a:r>
            <a:endParaRPr lang="en-US" dirty="0"/>
          </a:p>
        </p:txBody>
      </p:sp>
      <p:sp>
        <p:nvSpPr>
          <p:cNvPr id="4" name="Veri Yer Tutucusu 3">
            <a:extLst>
              <a:ext uri="{FF2B5EF4-FFF2-40B4-BE49-F238E27FC236}">
                <a16:creationId xmlns:a16="http://schemas.microsoft.com/office/drawing/2014/main" id="{AE468157-068D-8593-55F6-34561AD86E57}"/>
              </a:ext>
            </a:extLst>
          </p:cNvPr>
          <p:cNvSpPr>
            <a:spLocks noGrp="1"/>
          </p:cNvSpPr>
          <p:nvPr>
            <p:ph type="dt" sz="half" idx="10"/>
          </p:nvPr>
        </p:nvSpPr>
        <p:spPr/>
        <p:txBody>
          <a:bodyPr/>
          <a:lstStyle>
            <a:lvl1pPr>
              <a:defRPr/>
            </a:lvl1pPr>
          </a:lstStyle>
          <a:p>
            <a:endParaRPr lang="tr-TR" altLang="en-US"/>
          </a:p>
        </p:txBody>
      </p:sp>
      <p:sp>
        <p:nvSpPr>
          <p:cNvPr id="5" name="Alt Bilgi Yer Tutucusu 4">
            <a:extLst>
              <a:ext uri="{FF2B5EF4-FFF2-40B4-BE49-F238E27FC236}">
                <a16:creationId xmlns:a16="http://schemas.microsoft.com/office/drawing/2014/main" id="{9D1FC0E7-26C4-79DA-D1E7-A282FC5CEB5A}"/>
              </a:ext>
            </a:extLst>
          </p:cNvPr>
          <p:cNvSpPr>
            <a:spLocks noGrp="1"/>
          </p:cNvSpPr>
          <p:nvPr>
            <p:ph type="ftr" sz="quarter" idx="11"/>
          </p:nvPr>
        </p:nvSpPr>
        <p:spPr/>
        <p:txBody>
          <a:bodyPr/>
          <a:lstStyle>
            <a:lvl1pPr>
              <a:defRPr/>
            </a:lvl1pPr>
          </a:lstStyle>
          <a:p>
            <a:endParaRPr lang="tr-TR" altLang="en-US"/>
          </a:p>
        </p:txBody>
      </p:sp>
      <p:sp>
        <p:nvSpPr>
          <p:cNvPr id="6" name="Slayt Numarası Yer Tutucusu 5">
            <a:extLst>
              <a:ext uri="{FF2B5EF4-FFF2-40B4-BE49-F238E27FC236}">
                <a16:creationId xmlns:a16="http://schemas.microsoft.com/office/drawing/2014/main" id="{E16132A5-5FF7-7B9B-79E6-586FCEE8A9FC}"/>
              </a:ext>
            </a:extLst>
          </p:cNvPr>
          <p:cNvSpPr>
            <a:spLocks noGrp="1"/>
          </p:cNvSpPr>
          <p:nvPr>
            <p:ph type="sldNum" sz="quarter" idx="12"/>
          </p:nvPr>
        </p:nvSpPr>
        <p:spPr/>
        <p:txBody>
          <a:bodyPr/>
          <a:lstStyle>
            <a:lvl1pPr>
              <a:defRPr/>
            </a:lvl1pPr>
          </a:lstStyle>
          <a:p>
            <a:fld id="{4B389C50-4B9C-4E4D-8706-F979B5AB500F}" type="slidenum">
              <a:rPr lang="tr-TR" altLang="en-US"/>
              <a:pPr/>
              <a:t>‹#›</a:t>
            </a:fld>
            <a:endParaRPr lang="tr-TR" altLang="en-US"/>
          </a:p>
        </p:txBody>
      </p:sp>
    </p:spTree>
    <p:extLst>
      <p:ext uri="{BB962C8B-B14F-4D97-AF65-F5344CB8AC3E}">
        <p14:creationId xmlns:p14="http://schemas.microsoft.com/office/powerpoint/2010/main" val="253136658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cSld name="Başlık, Metin ve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584DCA5-83F5-9975-16CB-DAFB60F42ADA}"/>
              </a:ext>
            </a:extLst>
          </p:cNvPr>
          <p:cNvSpPr>
            <a:spLocks noGrp="1"/>
          </p:cNvSpPr>
          <p:nvPr>
            <p:ph type="title"/>
          </p:nvPr>
        </p:nvSpPr>
        <p:spPr>
          <a:xfrm>
            <a:off x="1534585" y="214314"/>
            <a:ext cx="10390716" cy="1462087"/>
          </a:xfrm>
        </p:spPr>
        <p:txBody>
          <a:bodyPr/>
          <a:lstStyle/>
          <a:p>
            <a:r>
              <a:rPr lang="tr-TR"/>
              <a:t>Asıl başlık stilini düzenlemek için tıklayın</a:t>
            </a:r>
            <a:endParaRPr lang="en-US"/>
          </a:p>
        </p:txBody>
      </p:sp>
      <p:sp>
        <p:nvSpPr>
          <p:cNvPr id="3" name="Metin Yer Tutucusu 2">
            <a:extLst>
              <a:ext uri="{FF2B5EF4-FFF2-40B4-BE49-F238E27FC236}">
                <a16:creationId xmlns:a16="http://schemas.microsoft.com/office/drawing/2014/main" id="{B62BD015-5498-4BCB-52CD-24FB9D0E52E1}"/>
              </a:ext>
            </a:extLst>
          </p:cNvPr>
          <p:cNvSpPr>
            <a:spLocks noGrp="1"/>
          </p:cNvSpPr>
          <p:nvPr>
            <p:ph type="body" sz="half" idx="1"/>
          </p:nvPr>
        </p:nvSpPr>
        <p:spPr>
          <a:xfrm>
            <a:off x="1576917" y="2017713"/>
            <a:ext cx="5080000" cy="4114800"/>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İçerik Yer Tutucusu 3">
            <a:extLst>
              <a:ext uri="{FF2B5EF4-FFF2-40B4-BE49-F238E27FC236}">
                <a16:creationId xmlns:a16="http://schemas.microsoft.com/office/drawing/2014/main" id="{8D35BE9A-66F5-A37B-F816-9BF4A8E24AE7}"/>
              </a:ext>
            </a:extLst>
          </p:cNvPr>
          <p:cNvSpPr>
            <a:spLocks noGrp="1"/>
          </p:cNvSpPr>
          <p:nvPr>
            <p:ph sz="half" idx="2"/>
          </p:nvPr>
        </p:nvSpPr>
        <p:spPr>
          <a:xfrm>
            <a:off x="6860117" y="2017713"/>
            <a:ext cx="5080000" cy="4114800"/>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5" name="Veri Yer Tutucusu 4">
            <a:extLst>
              <a:ext uri="{FF2B5EF4-FFF2-40B4-BE49-F238E27FC236}">
                <a16:creationId xmlns:a16="http://schemas.microsoft.com/office/drawing/2014/main" id="{F7925B8D-54E5-669D-0551-409D9CDE8936}"/>
              </a:ext>
            </a:extLst>
          </p:cNvPr>
          <p:cNvSpPr>
            <a:spLocks noGrp="1"/>
          </p:cNvSpPr>
          <p:nvPr>
            <p:ph type="dt" sz="half" idx="10"/>
          </p:nvPr>
        </p:nvSpPr>
        <p:spPr>
          <a:xfrm>
            <a:off x="1549400" y="6243638"/>
            <a:ext cx="2540000" cy="457200"/>
          </a:xfrm>
        </p:spPr>
        <p:txBody>
          <a:bodyPr/>
          <a:lstStyle>
            <a:lvl1pPr>
              <a:defRPr/>
            </a:lvl1pPr>
          </a:lstStyle>
          <a:p>
            <a:endParaRPr lang="tr-TR" altLang="en-US"/>
          </a:p>
        </p:txBody>
      </p:sp>
      <p:sp>
        <p:nvSpPr>
          <p:cNvPr id="6" name="Alt Bilgi Yer Tutucusu 5">
            <a:extLst>
              <a:ext uri="{FF2B5EF4-FFF2-40B4-BE49-F238E27FC236}">
                <a16:creationId xmlns:a16="http://schemas.microsoft.com/office/drawing/2014/main" id="{B5A67350-6CD7-7904-67B4-791CA4FD5AA2}"/>
              </a:ext>
            </a:extLst>
          </p:cNvPr>
          <p:cNvSpPr>
            <a:spLocks noGrp="1"/>
          </p:cNvSpPr>
          <p:nvPr>
            <p:ph type="ftr" sz="quarter" idx="11"/>
          </p:nvPr>
        </p:nvSpPr>
        <p:spPr>
          <a:xfrm>
            <a:off x="4876800" y="6243638"/>
            <a:ext cx="3860800" cy="457200"/>
          </a:xfrm>
        </p:spPr>
        <p:txBody>
          <a:bodyPr/>
          <a:lstStyle>
            <a:lvl1pPr>
              <a:defRPr/>
            </a:lvl1pPr>
          </a:lstStyle>
          <a:p>
            <a:endParaRPr lang="tr-TR" altLang="en-US"/>
          </a:p>
        </p:txBody>
      </p:sp>
      <p:sp>
        <p:nvSpPr>
          <p:cNvPr id="7" name="Slayt Numarası Yer Tutucusu 6">
            <a:extLst>
              <a:ext uri="{FF2B5EF4-FFF2-40B4-BE49-F238E27FC236}">
                <a16:creationId xmlns:a16="http://schemas.microsoft.com/office/drawing/2014/main" id="{C1DB788E-B34A-5E2A-CFDB-4C4DE0A0F1B5}"/>
              </a:ext>
            </a:extLst>
          </p:cNvPr>
          <p:cNvSpPr>
            <a:spLocks noGrp="1"/>
          </p:cNvSpPr>
          <p:nvPr>
            <p:ph type="sldNum" sz="quarter" idx="12"/>
          </p:nvPr>
        </p:nvSpPr>
        <p:spPr>
          <a:xfrm>
            <a:off x="9389533" y="6243638"/>
            <a:ext cx="2540000" cy="457200"/>
          </a:xfrm>
        </p:spPr>
        <p:txBody>
          <a:bodyPr/>
          <a:lstStyle>
            <a:lvl1pPr>
              <a:defRPr/>
            </a:lvl1pPr>
          </a:lstStyle>
          <a:p>
            <a:fld id="{C32D399F-E97E-46AD-B0B0-D56C5134DE41}" type="slidenum">
              <a:rPr lang="tr-TR" altLang="en-US"/>
              <a:pPr/>
              <a:t>‹#›</a:t>
            </a:fld>
            <a:endParaRPr lang="tr-TR" altLang="en-US"/>
          </a:p>
        </p:txBody>
      </p:sp>
    </p:spTree>
    <p:extLst>
      <p:ext uri="{BB962C8B-B14F-4D97-AF65-F5344CB8AC3E}">
        <p14:creationId xmlns:p14="http://schemas.microsoft.com/office/powerpoint/2010/main" val="18492946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a:extLst>
              <a:ext uri="{FF2B5EF4-FFF2-40B4-BE49-F238E27FC236}">
                <a16:creationId xmlns:a16="http://schemas.microsoft.com/office/drawing/2014/main" id="{C432D22D-1D56-D571-5911-87027A56E26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stilini düzenlemek için tıklayın</a:t>
            </a:r>
          </a:p>
        </p:txBody>
      </p:sp>
      <p:sp>
        <p:nvSpPr>
          <p:cNvPr id="3" name="Metin Yer Tutucusu 2">
            <a:extLst>
              <a:ext uri="{FF2B5EF4-FFF2-40B4-BE49-F238E27FC236}">
                <a16:creationId xmlns:a16="http://schemas.microsoft.com/office/drawing/2014/main" id="{E2D6420C-3E8D-8A32-CEA0-4CF7515A0B8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F526AE90-E516-0B72-C289-62DAEF64865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49BB17D-D63A-B84B-ACB1-0DDEF34A207D}" type="datetimeFigureOut">
              <a:rPr lang="tr-TR" smtClean="0"/>
              <a:t>21.08.2023</a:t>
            </a:fld>
            <a:endParaRPr lang="tr-TR"/>
          </a:p>
        </p:txBody>
      </p:sp>
      <p:sp>
        <p:nvSpPr>
          <p:cNvPr id="5" name="Alt Bilgi Yer Tutucusu 4">
            <a:extLst>
              <a:ext uri="{FF2B5EF4-FFF2-40B4-BE49-F238E27FC236}">
                <a16:creationId xmlns:a16="http://schemas.microsoft.com/office/drawing/2014/main" id="{6731E14B-749F-C64F-3CA3-25DAD988676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a:extLst>
              <a:ext uri="{FF2B5EF4-FFF2-40B4-BE49-F238E27FC236}">
                <a16:creationId xmlns:a16="http://schemas.microsoft.com/office/drawing/2014/main" id="{F13AB93B-FB6A-3E8E-2A85-A30C4EA6D12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70E2D33-A92C-E34D-925D-85704869E4D8}" type="slidenum">
              <a:rPr lang="tr-TR" smtClean="0"/>
              <a:t>‹#›</a:t>
            </a:fld>
            <a:endParaRPr lang="tr-TR"/>
          </a:p>
        </p:txBody>
      </p:sp>
      <p:pic>
        <p:nvPicPr>
          <p:cNvPr id="7" name="Resim 2">
            <a:extLst>
              <a:ext uri="{FF2B5EF4-FFF2-40B4-BE49-F238E27FC236}">
                <a16:creationId xmlns:a16="http://schemas.microsoft.com/office/drawing/2014/main" id="{0F045EB6-1B97-5094-D973-12123B9DDF74}"/>
              </a:ext>
            </a:extLst>
          </p:cNvPr>
          <p:cNvPicPr>
            <a:picLocks noChangeAspect="1"/>
          </p:cNvPicPr>
          <p:nvPr userDrawn="1"/>
        </p:nvPicPr>
        <p:blipFill>
          <a:blip r:embed="rId15"/>
          <a:stretch>
            <a:fillRect/>
          </a:stretch>
        </p:blipFill>
        <p:spPr>
          <a:xfrm>
            <a:off x="-1" y="1260"/>
            <a:ext cx="12194241" cy="6856740"/>
          </a:xfrm>
          <a:prstGeom prst="rect">
            <a:avLst/>
          </a:prstGeom>
        </p:spPr>
      </p:pic>
    </p:spTree>
    <p:extLst>
      <p:ext uri="{BB962C8B-B14F-4D97-AF65-F5344CB8AC3E}">
        <p14:creationId xmlns:p14="http://schemas.microsoft.com/office/powerpoint/2010/main" val="7708887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mailto:aylin.toprakci@yalova.edu.tr" TargetMode="Externa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oleObject" Target="../embeddings/oleObject1.bin"/><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hyperlink" Target="https://www.researchgate.net/profile/Mary-Gilliam?_sg%5B0%5D=-usSkJTmt2xRDLbU9sXpDXEh-L_wlUYxau1XifYHVRI_kSZx-ImH_oiN5UpOJ1MfIEm1zGA.ghsZGyMZdGUoAS4KdPQoYGaFqUEc3VrPsI0WroIGmvW5Nh2gCqaAnWTRGCCZaa9QKbbcTQxfHzS9jjRLEBp0Ow&amp;_sg%5B1%5D=dLjNgJhGD4sG9HIJuSqBwn1abJZNo_SS5kE84HoTA8J7SOXpmEUQuH27OXr0LdbGUI3r8mI.d-Uq6D-SzfMDXw_5UgVGORs9XgYykhBPrSO-7kb6HyR17ftgw2xLEAPSM2QgB092eg4s3AIzh6qdCcW7tSUMNg" TargetMode="Externa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hyperlink" Target="https://www.researchgate.net/profile/Mary-Gilliam?_sg%5B0%5D=-usSkJTmt2xRDLbU9sXpDXEh-L_wlUYxau1XifYHVRI_kSZx-ImH_oiN5UpOJ1MfIEm1zGA.ghsZGyMZdGUoAS4KdPQoYGaFqUEc3VrPsI0WroIGmvW5Nh2gCqaAnWTRGCCZaa9QKbbcTQxfHzS9jjRLEBp0Ow&amp;_sg%5B1%5D=dLjNgJhGD4sG9HIJuSqBwn1abJZNo_SS5kE84HoTA8J7SOXpmEUQuH27OXr0LdbGUI3r8mI.d-Uq6D-SzfMDXw_5UgVGORs9XgYykhBPrSO-7kb6HyR17ftgw2xLEAPSM2QgB092eg4s3AIzh6qdCcW7tSUMNg" TargetMode="Externa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12.xml"/><Relationship Id="rId5" Type="http://schemas.openxmlformats.org/officeDocument/2006/relationships/image" Target="../media/image17.jpeg"/><Relationship Id="rId4" Type="http://schemas.openxmlformats.org/officeDocument/2006/relationships/image" Target="../media/image16.jpeg"/></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12.xml"/><Relationship Id="rId4" Type="http://schemas.openxmlformats.org/officeDocument/2006/relationships/image" Target="../media/image19.jpeg"/></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6.xml"/><Relationship Id="rId1" Type="http://schemas.openxmlformats.org/officeDocument/2006/relationships/slideLayout" Target="../slideLayouts/slideLayout12.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jpe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8" Type="http://schemas.openxmlformats.org/officeDocument/2006/relationships/image" Target="../media/image28.jpeg"/><Relationship Id="rId3" Type="http://schemas.openxmlformats.org/officeDocument/2006/relationships/diagramLayout" Target="../diagrams/layout1.xml"/><Relationship Id="rId7" Type="http://schemas.openxmlformats.org/officeDocument/2006/relationships/image" Target="../media/image27.jpeg"/><Relationship Id="rId2" Type="http://schemas.openxmlformats.org/officeDocument/2006/relationships/diagramData" Target="../diagrams/data1.xml"/><Relationship Id="rId1" Type="http://schemas.openxmlformats.org/officeDocument/2006/relationships/slideLayout" Target="../slideLayouts/slideLayout12.xml"/><Relationship Id="rId6" Type="http://schemas.microsoft.com/office/2007/relationships/diagramDrawing" Target="../diagrams/drawing1.xml"/><Relationship Id="rId5" Type="http://schemas.openxmlformats.org/officeDocument/2006/relationships/diagramColors" Target="../diagrams/colors1.xml"/><Relationship Id="rId10" Type="http://schemas.openxmlformats.org/officeDocument/2006/relationships/image" Target="../media/image30.jpeg"/><Relationship Id="rId4" Type="http://schemas.openxmlformats.org/officeDocument/2006/relationships/diagramQuickStyle" Target="../diagrams/quickStyle1.xml"/><Relationship Id="rId9" Type="http://schemas.openxmlformats.org/officeDocument/2006/relationships/image" Target="../media/image29.jpe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3" Type="http://schemas.openxmlformats.org/officeDocument/2006/relationships/hyperlink" Target="http://dx.doi.org/10.5851/kosfa.2017.37.4.477" TargetMode="External"/><Relationship Id="rId2" Type="http://schemas.openxmlformats.org/officeDocument/2006/relationships/image" Target="../media/image31.jpeg"/><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3" Type="http://schemas.openxmlformats.org/officeDocument/2006/relationships/hyperlink" Target="https://doi.org/10.1016/B978-0-12-820257-9.00002-3" TargetMode="External"/><Relationship Id="rId2" Type="http://schemas.openxmlformats.org/officeDocument/2006/relationships/image" Target="../media/image32.jpeg"/><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3.xml"/><Relationship Id="rId1" Type="http://schemas.openxmlformats.org/officeDocument/2006/relationships/slideLayout" Target="../slideLayouts/slideLayout12.xml"/><Relationship Id="rId4" Type="http://schemas.openxmlformats.org/officeDocument/2006/relationships/image" Target="../media/image34.jpe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3" Type="http://schemas.openxmlformats.org/officeDocument/2006/relationships/hyperlink" Target="https://doi.org/10.1016/B978-0-12-820257-9.00002-3" TargetMode="External"/><Relationship Id="rId2" Type="http://schemas.openxmlformats.org/officeDocument/2006/relationships/image" Target="../media/image38.jpeg"/><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19.xml"/><Relationship Id="rId1" Type="http://schemas.openxmlformats.org/officeDocument/2006/relationships/slideLayout" Target="../slideLayouts/slideLayout4.xml"/><Relationship Id="rId4" Type="http://schemas.openxmlformats.org/officeDocument/2006/relationships/image" Target="../media/image40.jpeg"/></Relationships>
</file>

<file path=ppt/slides/_rels/slide45.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21.xml"/><Relationship Id="rId1" Type="http://schemas.openxmlformats.org/officeDocument/2006/relationships/slideLayout" Target="../slideLayouts/slideLayout4.xml"/><Relationship Id="rId5" Type="http://schemas.openxmlformats.org/officeDocument/2006/relationships/image" Target="../media/image45.jpeg"/><Relationship Id="rId4" Type="http://schemas.openxmlformats.org/officeDocument/2006/relationships/image" Target="../media/image44.jpeg"/></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12.xml"/></Relationships>
</file>

<file path=ppt/slides/_rels/slide54.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1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4.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12.xml"/></Relationships>
</file>

<file path=ppt/slides/_rels/slide75.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12.xml"/></Relationships>
</file>

<file path=ppt/slides/_rels/slide76.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2.jpeg"/><Relationship Id="rId1" Type="http://schemas.openxmlformats.org/officeDocument/2006/relationships/slideLayout" Target="../slideLayouts/slideLayout1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9.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1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1.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12.xml"/></Relationships>
</file>

<file path=ppt/slides/_rels/slide82.xml.rels><?xml version="1.0" encoding="UTF-8" standalone="yes"?>
<Relationships xmlns="http://schemas.openxmlformats.org/package/2006/relationships"><Relationship Id="rId3" Type="http://schemas.openxmlformats.org/officeDocument/2006/relationships/image" Target="../media/image57.emf"/><Relationship Id="rId7" Type="http://schemas.openxmlformats.org/officeDocument/2006/relationships/image" Target="../media/image61.jpeg"/><Relationship Id="rId2" Type="http://schemas.openxmlformats.org/officeDocument/2006/relationships/image" Target="../media/image56.emf"/><Relationship Id="rId1" Type="http://schemas.openxmlformats.org/officeDocument/2006/relationships/slideLayout" Target="../slideLayouts/slideLayout12.xml"/><Relationship Id="rId6" Type="http://schemas.openxmlformats.org/officeDocument/2006/relationships/image" Target="../media/image60.jpeg"/><Relationship Id="rId5" Type="http://schemas.openxmlformats.org/officeDocument/2006/relationships/image" Target="../media/image59.jpeg"/><Relationship Id="rId4" Type="http://schemas.openxmlformats.org/officeDocument/2006/relationships/image" Target="../media/image58.emf"/></Relationships>
</file>

<file path=ppt/slides/_rels/slide83.xml.rels><?xml version="1.0" encoding="UTF-8" standalone="yes"?>
<Relationships xmlns="http://schemas.openxmlformats.org/package/2006/relationships"><Relationship Id="rId3" Type="http://schemas.openxmlformats.org/officeDocument/2006/relationships/image" Target="../media/image63.emf"/><Relationship Id="rId2" Type="http://schemas.openxmlformats.org/officeDocument/2006/relationships/image" Target="../media/image62.emf"/><Relationship Id="rId1" Type="http://schemas.openxmlformats.org/officeDocument/2006/relationships/slideLayout" Target="../slideLayouts/slideLayout4.xml"/><Relationship Id="rId4" Type="http://schemas.openxmlformats.org/officeDocument/2006/relationships/image" Target="../media/image64.emf"/></Relationships>
</file>

<file path=ppt/slides/_rels/slide84.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1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9.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12.xml"/></Relationships>
</file>

<file path=ppt/slides/_rels/slide90.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12.xml"/></Relationships>
</file>

<file path=ppt/slides/_rels/slide91.xml.rels><?xml version="1.0" encoding="UTF-8" standalone="yes"?>
<Relationships xmlns="http://schemas.openxmlformats.org/package/2006/relationships"><Relationship Id="rId2" Type="http://schemas.openxmlformats.org/officeDocument/2006/relationships/hyperlink" Target="https://tez.yok.gov.tr/UlusalTezMerkezi/" TargetMode="External"/><Relationship Id="rId1" Type="http://schemas.openxmlformats.org/officeDocument/2006/relationships/slideLayout" Target="../slideLayouts/slideLayout12.xml"/></Relationships>
</file>

<file path=ppt/slides/_rels/slide92.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hyperlink" Target="mailto:info@butexcomp.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B4B7BC4-49DD-D5B7-C1B7-EBE8D6DD731F}"/>
              </a:ext>
            </a:extLst>
          </p:cNvPr>
          <p:cNvSpPr>
            <a:spLocks noGrp="1"/>
          </p:cNvSpPr>
          <p:nvPr>
            <p:ph type="ctrTitle"/>
          </p:nvPr>
        </p:nvSpPr>
        <p:spPr>
          <a:xfrm>
            <a:off x="1524000" y="2266120"/>
            <a:ext cx="9144000" cy="3334579"/>
          </a:xfrm>
        </p:spPr>
        <p:txBody>
          <a:bodyPr>
            <a:normAutofit/>
          </a:bodyPr>
          <a:lstStyle/>
          <a:p>
            <a:pPr algn="ctr"/>
            <a:r>
              <a:rPr lang="tr-TR" sz="4000" dirty="0">
                <a:latin typeface="+mn-lt"/>
              </a:rPr>
              <a:t>“Kompozit Malzeme ve Teknik Tekstil Prototip Üretim ve Uygulama Merkezi” Teknik Destek Projesi</a:t>
            </a:r>
            <a:br>
              <a:rPr lang="tr-TR" sz="4000" dirty="0">
                <a:latin typeface="+mn-lt"/>
              </a:rPr>
            </a:br>
            <a:br>
              <a:rPr lang="tr-TR" sz="1600" dirty="0">
                <a:latin typeface="+mn-lt"/>
              </a:rPr>
            </a:br>
            <a:r>
              <a:rPr lang="tr-TR" sz="1600" dirty="0">
                <a:effectLst>
                  <a:outerShdw blurRad="38100" dist="38100" dir="2700000" algn="tl">
                    <a:srgbClr val="000000">
                      <a:alpha val="43137"/>
                    </a:srgbClr>
                  </a:outerShdw>
                </a:effectLst>
                <a:latin typeface="+mn-lt"/>
              </a:rPr>
              <a:t>PLAZMA TEKNOLOJİSİ ve TEKSTİL ENDÜSTRİSİNDE KULANIMI</a:t>
            </a:r>
            <a:br>
              <a:rPr lang="tr-TR" sz="1600" dirty="0">
                <a:effectLst>
                  <a:outerShdw blurRad="38100" dist="38100" dir="2700000" algn="tl">
                    <a:srgbClr val="000000">
                      <a:alpha val="43137"/>
                    </a:srgbClr>
                  </a:outerShdw>
                </a:effectLst>
                <a:latin typeface="+mn-lt"/>
              </a:rPr>
            </a:br>
            <a:br>
              <a:rPr lang="tr-TR" sz="1600" dirty="0">
                <a:effectLst>
                  <a:outerShdw blurRad="38100" dist="38100" dir="2700000" algn="tl">
                    <a:srgbClr val="000000">
                      <a:alpha val="43137"/>
                    </a:srgbClr>
                  </a:outerShdw>
                </a:effectLst>
                <a:latin typeface="+mn-lt"/>
              </a:rPr>
            </a:br>
            <a:r>
              <a:rPr lang="tr-TR" sz="1600" dirty="0">
                <a:effectLst>
                  <a:outerShdw blurRad="38100" dist="38100" dir="2700000" algn="tl">
                    <a:srgbClr val="000000">
                      <a:alpha val="43137"/>
                    </a:srgbClr>
                  </a:outerShdw>
                </a:effectLst>
                <a:latin typeface="+mn-lt"/>
              </a:rPr>
              <a:t>Doç. Dr. Hatice Aylin KARAHAN TOPRAKÇI</a:t>
            </a:r>
            <a:endParaRPr lang="tr-TR" sz="1600" dirty="0"/>
          </a:p>
        </p:txBody>
      </p:sp>
    </p:spTree>
    <p:extLst>
      <p:ext uri="{BB962C8B-B14F-4D97-AF65-F5344CB8AC3E}">
        <p14:creationId xmlns:p14="http://schemas.microsoft.com/office/powerpoint/2010/main" val="38146902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B4B7BC4-49DD-D5B7-C1B7-EBE8D6DD731F}"/>
              </a:ext>
            </a:extLst>
          </p:cNvPr>
          <p:cNvSpPr>
            <a:spLocks noGrp="1"/>
          </p:cNvSpPr>
          <p:nvPr>
            <p:ph type="ctrTitle"/>
          </p:nvPr>
        </p:nvSpPr>
        <p:spPr>
          <a:xfrm>
            <a:off x="1524000" y="2434443"/>
            <a:ext cx="9144000" cy="3111702"/>
          </a:xfrm>
          <a:solidFill>
            <a:schemeClr val="accent1">
              <a:lumMod val="20000"/>
              <a:lumOff val="80000"/>
            </a:schemeClr>
          </a:solidFill>
        </p:spPr>
        <p:txBody>
          <a:bodyPr>
            <a:normAutofit fontScale="90000"/>
          </a:bodyPr>
          <a:lstStyle/>
          <a:p>
            <a:pPr algn="ctr"/>
            <a:r>
              <a:rPr lang="tr-TR" sz="4400" dirty="0">
                <a:effectLst>
                  <a:outerShdw blurRad="38100" dist="38100" dir="2700000" algn="tl">
                    <a:srgbClr val="000000">
                      <a:alpha val="43137"/>
                    </a:srgbClr>
                  </a:outerShdw>
                </a:effectLst>
                <a:latin typeface="+mn-lt"/>
              </a:rPr>
              <a:t>PLAZMA TEKNOLOJİSİ ve TEKSTİL ENDÜSTRİSİNDE KULANIMI</a:t>
            </a:r>
            <a:br>
              <a:rPr lang="tr-TR" sz="4400" dirty="0">
                <a:effectLst>
                  <a:outerShdw blurRad="38100" dist="38100" dir="2700000" algn="tl">
                    <a:srgbClr val="000000">
                      <a:alpha val="43137"/>
                    </a:srgbClr>
                  </a:outerShdw>
                </a:effectLst>
                <a:latin typeface="+mn-lt"/>
              </a:rPr>
            </a:br>
            <a:br>
              <a:rPr lang="tr-TR" sz="4400" dirty="0">
                <a:effectLst>
                  <a:outerShdw blurRad="38100" dist="38100" dir="2700000" algn="tl">
                    <a:srgbClr val="000000">
                      <a:alpha val="43137"/>
                    </a:srgbClr>
                  </a:outerShdw>
                </a:effectLst>
                <a:latin typeface="+mn-lt"/>
              </a:rPr>
            </a:br>
            <a:r>
              <a:rPr lang="tr-TR" sz="4400" dirty="0">
                <a:effectLst>
                  <a:outerShdw blurRad="38100" dist="38100" dir="2700000" algn="tl">
                    <a:srgbClr val="000000">
                      <a:alpha val="43137"/>
                    </a:srgbClr>
                  </a:outerShdw>
                </a:effectLst>
                <a:latin typeface="+mn-lt"/>
              </a:rPr>
              <a:t>Doç. Dr. Hatice Aylin KARAHAN TOPRAKÇI</a:t>
            </a:r>
            <a:br>
              <a:rPr lang="tr-TR" sz="4400" dirty="0">
                <a:effectLst>
                  <a:outerShdw blurRad="38100" dist="38100" dir="2700000" algn="tl">
                    <a:srgbClr val="000000">
                      <a:alpha val="43137"/>
                    </a:srgbClr>
                  </a:outerShdw>
                </a:effectLst>
                <a:latin typeface="+mn-lt"/>
              </a:rPr>
            </a:br>
            <a:r>
              <a:rPr lang="tr-TR" sz="2200" dirty="0">
                <a:effectLst>
                  <a:outerShdw blurRad="38100" dist="38100" dir="2700000" algn="tl">
                    <a:srgbClr val="000000">
                      <a:alpha val="43137"/>
                    </a:srgbClr>
                  </a:outerShdw>
                </a:effectLst>
                <a:latin typeface="+mn-lt"/>
                <a:hlinkClick r:id="rId2"/>
              </a:rPr>
              <a:t>aylin.toprakci@yalova.edu.tr</a:t>
            </a:r>
            <a:r>
              <a:rPr lang="tr-TR" sz="2200" dirty="0">
                <a:effectLst>
                  <a:outerShdw blurRad="38100" dist="38100" dir="2700000" algn="tl">
                    <a:srgbClr val="000000">
                      <a:alpha val="43137"/>
                    </a:srgbClr>
                  </a:outerShdw>
                </a:effectLst>
                <a:latin typeface="+mn-lt"/>
              </a:rPr>
              <a:t>   </a:t>
            </a:r>
            <a:endParaRPr lang="tr-TR" sz="22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3531168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F6A035F9-EE5F-2956-C557-0BFA11E6E4E6}"/>
              </a:ext>
            </a:extLst>
          </p:cNvPr>
          <p:cNvSpPr txBox="1"/>
          <p:nvPr/>
        </p:nvSpPr>
        <p:spPr>
          <a:xfrm>
            <a:off x="1130630" y="1668905"/>
            <a:ext cx="9930740" cy="4661276"/>
          </a:xfrm>
          <a:prstGeom prst="rect">
            <a:avLst/>
          </a:prstGeom>
          <a:solidFill>
            <a:schemeClr val="accent1">
              <a:lumMod val="20000"/>
              <a:lumOff val="80000"/>
            </a:schemeClr>
          </a:solidFill>
        </p:spPr>
        <p:txBody>
          <a:bodyPr wrap="square">
            <a:spAutoFit/>
          </a:bodyPr>
          <a:lstStyle/>
          <a:p>
            <a:pPr marR="0" lvl="0" algn="just">
              <a:lnSpc>
                <a:spcPct val="150000"/>
              </a:lnSpc>
              <a:spcBef>
                <a:spcPts val="0"/>
              </a:spcBef>
              <a:spcAft>
                <a:spcPts val="0"/>
              </a:spcAft>
            </a:pPr>
            <a:r>
              <a:rPr lang="tr-TR" sz="20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İÇERİK</a:t>
            </a:r>
          </a:p>
          <a:p>
            <a:pPr marL="342900" marR="0" lvl="0" indent="-342900" algn="just">
              <a:lnSpc>
                <a:spcPct val="150000"/>
              </a:lnSpc>
              <a:spcBef>
                <a:spcPts val="0"/>
              </a:spcBef>
              <a:spcAft>
                <a:spcPts val="0"/>
              </a:spcAft>
              <a:buFont typeface="+mj-lt"/>
              <a:buAutoNum type="arabicPeriod"/>
            </a:pPr>
            <a:r>
              <a:rPr lang="en-US" sz="2000" b="1" dirty="0" err="1">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Plazma</a:t>
            </a:r>
            <a:r>
              <a:rPr lang="en-US" sz="20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a:t>
            </a:r>
            <a:r>
              <a:rPr lang="en-US" sz="2000" b="1" dirty="0" err="1">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Bilimi</a:t>
            </a:r>
            <a:r>
              <a:rPr lang="en-US" sz="20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a:t>
            </a:r>
            <a:r>
              <a:rPr lang="tr-TR" sz="20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v</a:t>
            </a:r>
            <a:r>
              <a:rPr lang="en-US" sz="20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e </a:t>
            </a:r>
            <a:r>
              <a:rPr lang="en-US" sz="2000" b="1" dirty="0" err="1">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Teknolojisi</a:t>
            </a:r>
            <a:endParaRPr lang="en-US" sz="20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a:p>
            <a:pPr marL="342900" marR="0" lvl="0" indent="-342900" algn="just">
              <a:lnSpc>
                <a:spcPct val="150000"/>
              </a:lnSpc>
              <a:spcBef>
                <a:spcPts val="0"/>
              </a:spcBef>
              <a:spcAft>
                <a:spcPts val="0"/>
              </a:spcAft>
              <a:buFont typeface="+mj-lt"/>
              <a:buAutoNum type="arabicPeriod"/>
            </a:pPr>
            <a:r>
              <a:rPr lang="en-US" sz="2000" b="1" dirty="0" err="1">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Plazmanin</a:t>
            </a:r>
            <a:r>
              <a:rPr lang="en-US" sz="20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a:t>
            </a:r>
            <a:r>
              <a:rPr lang="en-US" sz="2000" b="1" dirty="0" err="1">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Fonksiyonlari</a:t>
            </a:r>
            <a:endParaRPr lang="en-US" sz="20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a:p>
            <a:pPr marL="342900" marR="0" lvl="0" indent="-342900" algn="just">
              <a:lnSpc>
                <a:spcPct val="150000"/>
              </a:lnSpc>
              <a:spcBef>
                <a:spcPts val="0"/>
              </a:spcBef>
              <a:spcAft>
                <a:spcPts val="0"/>
              </a:spcAft>
              <a:buFont typeface="+mj-lt"/>
              <a:buAutoNum type="arabicPeriod"/>
            </a:pPr>
            <a:r>
              <a:rPr lang="en-US" sz="2000" b="1" dirty="0" err="1">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Tekstillerin</a:t>
            </a:r>
            <a:r>
              <a:rPr lang="en-US" sz="20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a:t>
            </a:r>
            <a:r>
              <a:rPr lang="en-US" sz="2000" b="1" dirty="0" err="1">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Modifikasyonunda</a:t>
            </a:r>
            <a:r>
              <a:rPr lang="en-US" sz="20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a:t>
            </a:r>
            <a:r>
              <a:rPr lang="en-US" sz="2000" b="1" dirty="0" err="1">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Kullan</a:t>
            </a:r>
            <a:r>
              <a:rPr lang="tr-TR" sz="20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ı</a:t>
            </a:r>
            <a:r>
              <a:rPr lang="en-US" sz="2000" b="1" dirty="0" err="1">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lan</a:t>
            </a:r>
            <a:r>
              <a:rPr lang="en-US" sz="20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a:t>
            </a:r>
            <a:r>
              <a:rPr lang="en-US" sz="2000" b="1" dirty="0" err="1">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Plazma</a:t>
            </a:r>
            <a:r>
              <a:rPr lang="en-US" sz="20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a:t>
            </a:r>
            <a:r>
              <a:rPr lang="en-US" sz="2000" b="1" dirty="0" err="1">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Sistemleri</a:t>
            </a:r>
            <a:endParaRPr lang="en-US" sz="20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a:p>
            <a:pPr marL="342900" marR="0" lvl="0" indent="-342900" algn="just">
              <a:lnSpc>
                <a:spcPct val="150000"/>
              </a:lnSpc>
              <a:spcBef>
                <a:spcPts val="0"/>
              </a:spcBef>
              <a:spcAft>
                <a:spcPts val="0"/>
              </a:spcAft>
              <a:buFont typeface="+mj-lt"/>
              <a:buAutoNum type="arabicPeriod"/>
            </a:pPr>
            <a:r>
              <a:rPr lang="en-US" sz="2000" b="1" dirty="0" err="1">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Plazma</a:t>
            </a:r>
            <a:r>
              <a:rPr lang="en-US" sz="20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a:t>
            </a:r>
            <a:r>
              <a:rPr lang="tr-TR" sz="20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İ</a:t>
            </a:r>
            <a:r>
              <a:rPr lang="en-US" sz="2000" b="1" dirty="0" err="1">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şlemlerinin</a:t>
            </a:r>
            <a:r>
              <a:rPr lang="en-US" sz="20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a:t>
            </a:r>
            <a:r>
              <a:rPr lang="en-US" sz="2000" b="1" dirty="0" err="1">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Karakterizasyonu</a:t>
            </a:r>
            <a:endParaRPr lang="en-US" sz="20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a:p>
            <a:pPr marL="342900" indent="-342900" algn="just">
              <a:lnSpc>
                <a:spcPct val="150000"/>
              </a:lnSpc>
              <a:buFont typeface="+mj-lt"/>
              <a:buAutoNum type="arabicPeriod"/>
            </a:pPr>
            <a:r>
              <a:rPr lang="en-US" sz="2000" b="1" dirty="0" err="1">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Tekstiller</a:t>
            </a:r>
            <a:r>
              <a:rPr lang="en-US" sz="20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a:t>
            </a:r>
            <a:r>
              <a:rPr lang="tr-TR" sz="20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İ</a:t>
            </a:r>
            <a:r>
              <a:rPr lang="en-US" sz="2000" b="1" dirty="0" err="1">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çin</a:t>
            </a:r>
            <a:r>
              <a:rPr lang="en-US" sz="20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a:t>
            </a:r>
            <a:r>
              <a:rPr lang="en-US" sz="2000" b="1" dirty="0" err="1">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Kullan</a:t>
            </a:r>
            <a:r>
              <a:rPr lang="tr-TR" sz="20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ı</a:t>
            </a:r>
            <a:r>
              <a:rPr lang="en-US" sz="2000" b="1" dirty="0" err="1">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lan</a:t>
            </a:r>
            <a:r>
              <a:rPr lang="en-US" sz="20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a:t>
            </a:r>
            <a:r>
              <a:rPr lang="en-US" sz="2000" b="1" dirty="0" err="1">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Plazma</a:t>
            </a:r>
            <a:r>
              <a:rPr lang="en-US" sz="20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a:t>
            </a:r>
            <a:r>
              <a:rPr lang="tr-TR" sz="20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İ</a:t>
            </a:r>
            <a:r>
              <a:rPr lang="en-US" sz="2000" b="1" dirty="0" err="1">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şlem</a:t>
            </a:r>
            <a:r>
              <a:rPr lang="en-US" sz="20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a:t>
            </a:r>
            <a:r>
              <a:rPr lang="en-US" sz="2000" b="1" dirty="0" err="1">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Çeşitleri</a:t>
            </a:r>
            <a:endParaRPr lang="en-US" sz="20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a:p>
            <a:pPr marL="342900" marR="0" lvl="0" indent="-342900" algn="just">
              <a:lnSpc>
                <a:spcPct val="150000"/>
              </a:lnSpc>
              <a:spcBef>
                <a:spcPts val="0"/>
              </a:spcBef>
              <a:spcAft>
                <a:spcPts val="0"/>
              </a:spcAft>
              <a:buFont typeface="+mj-lt"/>
              <a:buAutoNum type="arabicPeriod"/>
            </a:pPr>
            <a:r>
              <a:rPr lang="en-US" sz="2000" b="1" dirty="0" err="1">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Doğal</a:t>
            </a:r>
            <a:r>
              <a:rPr lang="en-US" sz="20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a:t>
            </a:r>
            <a:r>
              <a:rPr lang="en-US" sz="2000" b="1" dirty="0" err="1">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Liflerin</a:t>
            </a:r>
            <a:r>
              <a:rPr lang="en-US" sz="20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a:t>
            </a:r>
            <a:r>
              <a:rPr lang="en-US" sz="2000" b="1" dirty="0" err="1">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Plazma</a:t>
            </a:r>
            <a:r>
              <a:rPr lang="en-US" sz="20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a:t>
            </a:r>
            <a:r>
              <a:rPr lang="tr-TR" sz="20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İ</a:t>
            </a:r>
            <a:r>
              <a:rPr lang="en-US" sz="2000" b="1" dirty="0" err="1">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şlemleri</a:t>
            </a:r>
            <a:endParaRPr lang="en-US" sz="20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a:p>
            <a:pPr marL="342900" marR="0" lvl="0" indent="-342900" algn="just">
              <a:lnSpc>
                <a:spcPct val="150000"/>
              </a:lnSpc>
              <a:spcBef>
                <a:spcPts val="0"/>
              </a:spcBef>
              <a:spcAft>
                <a:spcPts val="0"/>
              </a:spcAft>
              <a:buFont typeface="+mj-lt"/>
              <a:buAutoNum type="arabicPeriod"/>
            </a:pPr>
            <a:r>
              <a:rPr lang="en-US" sz="2000" b="1" dirty="0" err="1">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Sentetik</a:t>
            </a:r>
            <a:r>
              <a:rPr lang="en-US" sz="20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a:t>
            </a:r>
            <a:r>
              <a:rPr lang="en-US" sz="2000" b="1" dirty="0" err="1">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Liflerin</a:t>
            </a:r>
            <a:r>
              <a:rPr lang="en-US" sz="20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a:t>
            </a:r>
            <a:r>
              <a:rPr lang="en-US" sz="2000" b="1" dirty="0" err="1">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Plazma</a:t>
            </a:r>
            <a:r>
              <a:rPr lang="en-US" sz="20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a:t>
            </a:r>
            <a:r>
              <a:rPr lang="tr-TR" sz="20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İ</a:t>
            </a:r>
            <a:r>
              <a:rPr lang="en-US" sz="2000" b="1" dirty="0" err="1">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şlemleri</a:t>
            </a:r>
            <a:endParaRPr lang="en-US" sz="20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a:p>
            <a:pPr marL="342900" marR="0" lvl="0" indent="-342900" algn="just">
              <a:lnSpc>
                <a:spcPct val="150000"/>
              </a:lnSpc>
              <a:spcBef>
                <a:spcPts val="0"/>
              </a:spcBef>
              <a:spcAft>
                <a:spcPts val="0"/>
              </a:spcAft>
              <a:buFont typeface="+mj-lt"/>
              <a:buAutoNum type="arabicPeriod"/>
            </a:pPr>
            <a:r>
              <a:rPr lang="en-US" sz="2000" b="1" dirty="0" err="1">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Plazma</a:t>
            </a:r>
            <a:r>
              <a:rPr lang="en-US" sz="20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a:t>
            </a:r>
            <a:r>
              <a:rPr lang="tr-TR" sz="20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İ</a:t>
            </a:r>
            <a:r>
              <a:rPr lang="en-US" sz="2000" b="1" dirty="0" err="1">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şlem</a:t>
            </a:r>
            <a:r>
              <a:rPr lang="en-US" sz="20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a:t>
            </a:r>
            <a:r>
              <a:rPr lang="en-US" sz="2000" b="1" dirty="0" err="1">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Tasar</a:t>
            </a:r>
            <a:r>
              <a:rPr lang="tr-TR" sz="20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ı</a:t>
            </a:r>
            <a:r>
              <a:rPr lang="en-US" sz="20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m</a:t>
            </a:r>
            <a:r>
              <a:rPr lang="tr-TR" sz="20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ı</a:t>
            </a:r>
            <a:endParaRPr lang="en-US" sz="20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a:p>
            <a:pPr marL="342900" marR="0" lvl="0" indent="-342900" algn="just">
              <a:lnSpc>
                <a:spcPct val="150000"/>
              </a:lnSpc>
              <a:spcBef>
                <a:spcPts val="0"/>
              </a:spcBef>
              <a:spcAft>
                <a:spcPts val="800"/>
              </a:spcAft>
              <a:buFont typeface="+mj-lt"/>
              <a:buAutoNum type="arabicPeriod"/>
            </a:pPr>
            <a:r>
              <a:rPr lang="en-US" sz="2000" b="1" dirty="0" err="1">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Butexcomp</a:t>
            </a:r>
            <a:r>
              <a:rPr lang="en-US" sz="20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a:t>
            </a:r>
            <a:r>
              <a:rPr lang="en-US" sz="2000" b="1" dirty="0" err="1">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Plazma</a:t>
            </a:r>
            <a:r>
              <a:rPr lang="en-US" sz="20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a:t>
            </a:r>
            <a:r>
              <a:rPr lang="tr-TR" sz="20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İ</a:t>
            </a:r>
            <a:r>
              <a:rPr lang="en-US" sz="2000" b="1" dirty="0" err="1">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şlemi</a:t>
            </a:r>
            <a:endParaRPr lang="en-US" sz="20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sp>
        <p:nvSpPr>
          <p:cNvPr id="4" name="Metin kutusu 3">
            <a:extLst>
              <a:ext uri="{FF2B5EF4-FFF2-40B4-BE49-F238E27FC236}">
                <a16:creationId xmlns:a16="http://schemas.microsoft.com/office/drawing/2014/main" id="{B903057B-833C-30C8-1B80-25DBAED77DB6}"/>
              </a:ext>
            </a:extLst>
          </p:cNvPr>
          <p:cNvSpPr txBox="1"/>
          <p:nvPr/>
        </p:nvSpPr>
        <p:spPr>
          <a:xfrm>
            <a:off x="11894623" y="6393129"/>
            <a:ext cx="297377" cy="464871"/>
          </a:xfrm>
          <a:prstGeom prst="rect">
            <a:avLst/>
          </a:prstGeom>
          <a:noFill/>
        </p:spPr>
        <p:txBody>
          <a:bodyPr wrap="square">
            <a:spAutoFit/>
          </a:bodyPr>
          <a:lstStyle/>
          <a:p>
            <a:pPr marR="0" lvl="0" algn="just">
              <a:lnSpc>
                <a:spcPct val="150000"/>
              </a:lnSpc>
              <a:spcBef>
                <a:spcPts val="0"/>
              </a:spcBef>
              <a:spcAft>
                <a:spcPts val="0"/>
              </a:spcAft>
            </a:pPr>
            <a:r>
              <a:rPr lang="tr-TR" sz="18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1</a:t>
            </a:r>
          </a:p>
        </p:txBody>
      </p:sp>
    </p:spTree>
    <p:extLst>
      <p:ext uri="{BB962C8B-B14F-4D97-AF65-F5344CB8AC3E}">
        <p14:creationId xmlns:p14="http://schemas.microsoft.com/office/powerpoint/2010/main" val="34751354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D6B5BAF-C2DE-55C0-BB8E-1A77E1F5EDAB}"/>
              </a:ext>
            </a:extLst>
          </p:cNvPr>
          <p:cNvSpPr>
            <a:spLocks noGrp="1"/>
          </p:cNvSpPr>
          <p:nvPr>
            <p:ph type="title"/>
          </p:nvPr>
        </p:nvSpPr>
        <p:spPr>
          <a:xfrm>
            <a:off x="838200" y="2925722"/>
            <a:ext cx="10515600" cy="1325563"/>
          </a:xfrm>
          <a:solidFill>
            <a:schemeClr val="accent1">
              <a:lumMod val="20000"/>
              <a:lumOff val="80000"/>
            </a:schemeClr>
          </a:solidFill>
        </p:spPr>
        <p:txBody>
          <a:bodyPr/>
          <a:lstStyle/>
          <a:p>
            <a:r>
              <a:rPr lang="tr-TR" sz="44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1. </a:t>
            </a:r>
            <a:r>
              <a:rPr lang="en-US" sz="4400" b="1" dirty="0" err="1">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Plazma</a:t>
            </a:r>
            <a:r>
              <a:rPr lang="en-US" sz="44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a:t>
            </a:r>
            <a:r>
              <a:rPr lang="en-US" sz="4400" b="1" dirty="0" err="1">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Bilimi</a:t>
            </a:r>
            <a:r>
              <a:rPr lang="en-US" sz="44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a:t>
            </a:r>
            <a:r>
              <a:rPr lang="tr-TR"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v</a:t>
            </a:r>
            <a:r>
              <a:rPr lang="en-US" sz="44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e </a:t>
            </a:r>
            <a:r>
              <a:rPr lang="en-US" sz="4400" b="1" dirty="0" err="1">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Teknolojisi</a:t>
            </a:r>
            <a:endParaRPr lang="en-US" dirty="0"/>
          </a:p>
        </p:txBody>
      </p:sp>
      <p:sp>
        <p:nvSpPr>
          <p:cNvPr id="3" name="Metin kutusu 2">
            <a:extLst>
              <a:ext uri="{FF2B5EF4-FFF2-40B4-BE49-F238E27FC236}">
                <a16:creationId xmlns:a16="http://schemas.microsoft.com/office/drawing/2014/main" id="{4E7D65F6-8453-C894-8EAB-6938C0784095}"/>
              </a:ext>
            </a:extLst>
          </p:cNvPr>
          <p:cNvSpPr txBox="1"/>
          <p:nvPr/>
        </p:nvSpPr>
        <p:spPr>
          <a:xfrm>
            <a:off x="11894623" y="6393129"/>
            <a:ext cx="297377" cy="464871"/>
          </a:xfrm>
          <a:prstGeom prst="rect">
            <a:avLst/>
          </a:prstGeom>
          <a:noFill/>
        </p:spPr>
        <p:txBody>
          <a:bodyPr wrap="square">
            <a:spAutoFit/>
          </a:bodyPr>
          <a:lstStyle/>
          <a:p>
            <a:pPr marR="0" lvl="0" algn="just">
              <a:lnSpc>
                <a:spcPct val="150000"/>
              </a:lnSpc>
              <a:spcBef>
                <a:spcPts val="0"/>
              </a:spcBef>
              <a:spcAft>
                <a:spcPts val="0"/>
              </a:spcAft>
            </a:pPr>
            <a:r>
              <a:rPr lang="tr-TR" sz="18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2</a:t>
            </a:r>
          </a:p>
        </p:txBody>
      </p:sp>
    </p:spTree>
    <p:extLst>
      <p:ext uri="{BB962C8B-B14F-4D97-AF65-F5344CB8AC3E}">
        <p14:creationId xmlns:p14="http://schemas.microsoft.com/office/powerpoint/2010/main" val="22407161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5719938-9527-346D-AE1C-645D23C5AE31}"/>
              </a:ext>
            </a:extLst>
          </p:cNvPr>
          <p:cNvSpPr txBox="1">
            <a:spLocks noChangeArrowheads="1"/>
          </p:cNvSpPr>
          <p:nvPr/>
        </p:nvSpPr>
        <p:spPr>
          <a:xfrm>
            <a:off x="772505" y="2147830"/>
            <a:ext cx="11324495" cy="3659208"/>
          </a:xfrm>
          <a:prstGeom prst="rect">
            <a:avLst/>
          </a:prstGeom>
          <a:solidFill>
            <a:schemeClr val="accent1">
              <a:lumMod val="20000"/>
              <a:lumOff val="80000"/>
            </a:schemeClr>
          </a:solidFill>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tr-TR" altLang="en-US" sz="2000" dirty="0">
                <a:effectLst>
                  <a:outerShdw blurRad="38100" dist="38100" dir="2700000" algn="tl">
                    <a:srgbClr val="000000">
                      <a:alpha val="43137"/>
                    </a:srgbClr>
                  </a:outerShdw>
                </a:effectLst>
                <a:cs typeface="Arial" panose="020B0604020202020204" pitchFamily="34" charset="0"/>
              </a:rPr>
              <a:t>Su Ayak İzi?</a:t>
            </a:r>
          </a:p>
          <a:p>
            <a:pPr algn="just"/>
            <a:r>
              <a:rPr lang="tr-TR" altLang="en-US" sz="2000" dirty="0">
                <a:effectLst>
                  <a:outerShdw blurRad="38100" dist="38100" dir="2700000" algn="tl">
                    <a:srgbClr val="000000">
                      <a:alpha val="43137"/>
                    </a:srgbClr>
                  </a:outerShdw>
                </a:effectLst>
                <a:cs typeface="Arial" panose="020B0604020202020204" pitchFamily="34" charset="0"/>
              </a:rPr>
              <a:t>Karbon Ayak İzi?</a:t>
            </a:r>
          </a:p>
          <a:p>
            <a:pPr algn="just"/>
            <a:r>
              <a:rPr lang="tr-TR" altLang="en-US" sz="2000" dirty="0">
                <a:effectLst>
                  <a:outerShdw blurRad="38100" dist="38100" dir="2700000" algn="tl">
                    <a:srgbClr val="000000">
                      <a:alpha val="43137"/>
                    </a:srgbClr>
                  </a:outerShdw>
                </a:effectLst>
                <a:cs typeface="Arial" panose="020B0604020202020204" pitchFamily="34" charset="0"/>
              </a:rPr>
              <a:t>Kimyasal Ayak İzi?</a:t>
            </a:r>
          </a:p>
          <a:p>
            <a:pPr algn="just">
              <a:buFont typeface="Wingdings" panose="05000000000000000000" pitchFamily="2" charset="2"/>
              <a:buNone/>
            </a:pPr>
            <a:endParaRPr lang="tr-TR" altLang="en-US" sz="2000" dirty="0">
              <a:solidFill>
                <a:schemeClr val="tx2"/>
              </a:solidFill>
              <a:latin typeface="Comic Sans MS" panose="030F0702030302020204" pitchFamily="66" charset="0"/>
            </a:endParaRPr>
          </a:p>
        </p:txBody>
      </p:sp>
      <p:pic>
        <p:nvPicPr>
          <p:cNvPr id="1026" name="Picture 2">
            <a:extLst>
              <a:ext uri="{FF2B5EF4-FFF2-40B4-BE49-F238E27FC236}">
                <a16:creationId xmlns:a16="http://schemas.microsoft.com/office/drawing/2014/main" id="{D702985D-9B91-193C-7244-AE9A8B70BBB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57279" y="3508990"/>
            <a:ext cx="3225331" cy="229804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6" name="Metin kutusu 5">
            <a:extLst>
              <a:ext uri="{FF2B5EF4-FFF2-40B4-BE49-F238E27FC236}">
                <a16:creationId xmlns:a16="http://schemas.microsoft.com/office/drawing/2014/main" id="{2A1FF561-CB7B-2B8B-FF30-85E67ECAAC26}"/>
              </a:ext>
            </a:extLst>
          </p:cNvPr>
          <p:cNvSpPr txBox="1"/>
          <p:nvPr/>
        </p:nvSpPr>
        <p:spPr>
          <a:xfrm>
            <a:off x="1021885" y="3709774"/>
            <a:ext cx="3146354" cy="1323439"/>
          </a:xfrm>
          <a:prstGeom prst="rect">
            <a:avLst/>
          </a:prstGeom>
          <a:noFill/>
        </p:spPr>
        <p:txBody>
          <a:bodyPr wrap="square">
            <a:spAutoFit/>
          </a:bodyPr>
          <a:lstStyle/>
          <a:p>
            <a:r>
              <a:rPr lang="tr-TR" sz="2000" dirty="0">
                <a:effectLst>
                  <a:outerShdw blurRad="38100" dist="38100" dir="2700000" algn="tl">
                    <a:srgbClr val="000000">
                      <a:alpha val="43137"/>
                    </a:srgbClr>
                  </a:outerShdw>
                </a:effectLst>
                <a:cs typeface="Arial" panose="020B0604020202020204" pitchFamily="34" charset="0"/>
              </a:rPr>
              <a:t>1 adet pamuklu t-</a:t>
            </a:r>
            <a:r>
              <a:rPr lang="tr-TR" sz="2000" dirty="0" err="1">
                <a:effectLst>
                  <a:outerShdw blurRad="38100" dist="38100" dir="2700000" algn="tl">
                    <a:srgbClr val="000000">
                      <a:alpha val="43137"/>
                    </a:srgbClr>
                  </a:outerShdw>
                </a:effectLst>
                <a:cs typeface="Arial" panose="020B0604020202020204" pitchFamily="34" charset="0"/>
              </a:rPr>
              <a:t>shirt</a:t>
            </a:r>
            <a:r>
              <a:rPr lang="tr-TR" sz="2000" dirty="0">
                <a:effectLst>
                  <a:outerShdw blurRad="38100" dist="38100" dir="2700000" algn="tl">
                    <a:srgbClr val="000000">
                      <a:alpha val="43137"/>
                    </a:srgbClr>
                  </a:outerShdw>
                </a:effectLst>
                <a:cs typeface="Arial" panose="020B0604020202020204" pitchFamily="34" charset="0"/>
              </a:rPr>
              <a:t> için:</a:t>
            </a:r>
          </a:p>
          <a:p>
            <a:endParaRPr lang="tr-TR" sz="2000" dirty="0">
              <a:effectLst>
                <a:outerShdw blurRad="38100" dist="38100" dir="2700000" algn="tl">
                  <a:srgbClr val="000000">
                    <a:alpha val="43137"/>
                  </a:srgbClr>
                </a:outerShdw>
              </a:effectLst>
              <a:cs typeface="Arial" panose="020B0604020202020204" pitchFamily="34" charset="0"/>
            </a:endParaRPr>
          </a:p>
          <a:p>
            <a:r>
              <a:rPr lang="tr-TR" sz="2000" dirty="0">
                <a:effectLst>
                  <a:outerShdw blurRad="38100" dist="38100" dir="2700000" algn="tl">
                    <a:srgbClr val="000000">
                      <a:alpha val="43137"/>
                    </a:srgbClr>
                  </a:outerShdw>
                </a:effectLst>
                <a:cs typeface="Arial" panose="020B0604020202020204" pitchFamily="34" charset="0"/>
              </a:rPr>
              <a:t>-2700 </a:t>
            </a:r>
            <a:r>
              <a:rPr lang="tr-TR" sz="2000" dirty="0" err="1">
                <a:effectLst>
                  <a:outerShdw blurRad="38100" dist="38100" dir="2700000" algn="tl">
                    <a:srgbClr val="000000">
                      <a:alpha val="43137"/>
                    </a:srgbClr>
                  </a:outerShdw>
                </a:effectLst>
                <a:cs typeface="Arial" panose="020B0604020202020204" pitchFamily="34" charset="0"/>
              </a:rPr>
              <a:t>lt</a:t>
            </a:r>
            <a:r>
              <a:rPr lang="tr-TR" sz="2000" dirty="0">
                <a:effectLst>
                  <a:outerShdw blurRad="38100" dist="38100" dir="2700000" algn="tl">
                    <a:srgbClr val="000000">
                      <a:alpha val="43137"/>
                    </a:srgbClr>
                  </a:outerShdw>
                </a:effectLst>
                <a:cs typeface="Arial" panose="020B0604020202020204" pitchFamily="34" charset="0"/>
              </a:rPr>
              <a:t> su</a:t>
            </a:r>
          </a:p>
          <a:p>
            <a:r>
              <a:rPr lang="tr-TR" sz="2000" dirty="0">
                <a:effectLst>
                  <a:outerShdw blurRad="38100" dist="38100" dir="2700000" algn="tl">
                    <a:srgbClr val="000000">
                      <a:alpha val="43137"/>
                    </a:srgbClr>
                  </a:outerShdw>
                </a:effectLst>
                <a:cs typeface="Arial" panose="020B0604020202020204" pitchFamily="34" charset="0"/>
              </a:rPr>
              <a:t>-</a:t>
            </a:r>
            <a:r>
              <a:rPr lang="en-US" sz="2000" dirty="0">
                <a:effectLst>
                  <a:outerShdw blurRad="38100" dist="38100" dir="2700000" algn="tl">
                    <a:srgbClr val="000000">
                      <a:alpha val="43137"/>
                    </a:srgbClr>
                  </a:outerShdw>
                </a:effectLst>
                <a:cs typeface="Arial" panose="020B0604020202020204" pitchFamily="34" charset="0"/>
              </a:rPr>
              <a:t>7 kg CO2</a:t>
            </a:r>
          </a:p>
        </p:txBody>
      </p:sp>
      <p:pic>
        <p:nvPicPr>
          <p:cNvPr id="10" name="Resim 9">
            <a:extLst>
              <a:ext uri="{FF2B5EF4-FFF2-40B4-BE49-F238E27FC236}">
                <a16:creationId xmlns:a16="http://schemas.microsoft.com/office/drawing/2014/main" id="{AE51F0F9-3F8A-EE63-E564-96852B5C98C2}"/>
              </a:ext>
            </a:extLst>
          </p:cNvPr>
          <p:cNvPicPr>
            <a:picLocks noChangeAspect="1"/>
          </p:cNvPicPr>
          <p:nvPr/>
        </p:nvPicPr>
        <p:blipFill>
          <a:blip r:embed="rId3"/>
          <a:stretch>
            <a:fillRect/>
          </a:stretch>
        </p:blipFill>
        <p:spPr>
          <a:xfrm>
            <a:off x="7771651" y="3508990"/>
            <a:ext cx="4325349" cy="2298048"/>
          </a:xfrm>
          <a:prstGeom prst="rect">
            <a:avLst/>
          </a:prstGeom>
          <a:ln>
            <a:noFill/>
          </a:ln>
          <a:effectLst>
            <a:outerShdw blurRad="292100" dist="139700" dir="2700000" algn="tl" rotWithShape="0">
              <a:srgbClr val="333333">
                <a:alpha val="65000"/>
              </a:srgbClr>
            </a:outerShdw>
          </a:effectLst>
        </p:spPr>
      </p:pic>
      <p:pic>
        <p:nvPicPr>
          <p:cNvPr id="1030" name="Picture 6">
            <a:extLst>
              <a:ext uri="{FF2B5EF4-FFF2-40B4-BE49-F238E27FC236}">
                <a16:creationId xmlns:a16="http://schemas.microsoft.com/office/drawing/2014/main" id="{7ADF4F10-FEEB-179D-BA39-1F08F1459E3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624455" y="1120609"/>
            <a:ext cx="2298049" cy="229804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11" name="Metin kutusu 10">
            <a:extLst>
              <a:ext uri="{FF2B5EF4-FFF2-40B4-BE49-F238E27FC236}">
                <a16:creationId xmlns:a16="http://schemas.microsoft.com/office/drawing/2014/main" id="{2AEEFFEA-51C4-FF87-6EB5-BF67B627B121}"/>
              </a:ext>
            </a:extLst>
          </p:cNvPr>
          <p:cNvSpPr txBox="1"/>
          <p:nvPr/>
        </p:nvSpPr>
        <p:spPr>
          <a:xfrm>
            <a:off x="11894623" y="6393129"/>
            <a:ext cx="297377" cy="464871"/>
          </a:xfrm>
          <a:prstGeom prst="rect">
            <a:avLst/>
          </a:prstGeom>
          <a:noFill/>
        </p:spPr>
        <p:txBody>
          <a:bodyPr wrap="square">
            <a:spAutoFit/>
          </a:bodyPr>
          <a:lstStyle/>
          <a:p>
            <a:pPr marR="0" lvl="0" algn="just">
              <a:lnSpc>
                <a:spcPct val="150000"/>
              </a:lnSpc>
              <a:spcBef>
                <a:spcPts val="0"/>
              </a:spcBef>
              <a:spcAft>
                <a:spcPts val="0"/>
              </a:spcAft>
            </a:pPr>
            <a:r>
              <a:rPr lang="tr-TR" sz="18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3</a:t>
            </a:r>
          </a:p>
        </p:txBody>
      </p:sp>
    </p:spTree>
    <p:extLst>
      <p:ext uri="{BB962C8B-B14F-4D97-AF65-F5344CB8AC3E}">
        <p14:creationId xmlns:p14="http://schemas.microsoft.com/office/powerpoint/2010/main" val="4251845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a:extLst>
              <a:ext uri="{FF2B5EF4-FFF2-40B4-BE49-F238E27FC236}">
                <a16:creationId xmlns:a16="http://schemas.microsoft.com/office/drawing/2014/main" id="{33A32146-BBB5-8C32-4CD1-CF382FBFA981}"/>
              </a:ext>
            </a:extLst>
          </p:cNvPr>
          <p:cNvSpPr txBox="1">
            <a:spLocks noChangeArrowheads="1"/>
          </p:cNvSpPr>
          <p:nvPr/>
        </p:nvSpPr>
        <p:spPr>
          <a:xfrm>
            <a:off x="867506" y="2266580"/>
            <a:ext cx="6898956" cy="3659208"/>
          </a:xfrm>
          <a:prstGeom prst="rect">
            <a:avLst/>
          </a:prstGeom>
          <a:solidFill>
            <a:schemeClr val="accent1">
              <a:lumMod val="20000"/>
              <a:lumOff val="80000"/>
            </a:schemeClr>
          </a:solidFill>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tr-TR" altLang="en-US" sz="2000" dirty="0">
                <a:effectLst>
                  <a:outerShdw blurRad="38100" dist="38100" dir="2700000" algn="tl">
                    <a:srgbClr val="000000">
                      <a:alpha val="43137"/>
                    </a:srgbClr>
                  </a:outerShdw>
                </a:effectLst>
                <a:cs typeface="Arial" panose="020B0604020202020204" pitchFamily="34" charset="0"/>
              </a:rPr>
              <a:t>Dünya tarihinde su kaynakları yönetimi uygarlıkların yaşam döngüsünde her zaman önemli role sahip olmuştur. </a:t>
            </a:r>
          </a:p>
          <a:p>
            <a:pPr algn="just">
              <a:buFont typeface="Wingdings" panose="05000000000000000000" pitchFamily="2" charset="2"/>
              <a:buNone/>
            </a:pPr>
            <a:endParaRPr lang="tr-TR" altLang="en-US" sz="2000" dirty="0">
              <a:effectLst>
                <a:outerShdw blurRad="38100" dist="38100" dir="2700000" algn="tl">
                  <a:srgbClr val="000000">
                    <a:alpha val="43137"/>
                  </a:srgbClr>
                </a:outerShdw>
              </a:effectLst>
              <a:cs typeface="Arial" panose="020B0604020202020204" pitchFamily="34" charset="0"/>
            </a:endParaRPr>
          </a:p>
          <a:p>
            <a:pPr algn="just"/>
            <a:r>
              <a:rPr lang="tr-TR" altLang="en-US" sz="2000" dirty="0">
                <a:effectLst>
                  <a:outerShdw blurRad="38100" dist="38100" dir="2700000" algn="tl">
                    <a:srgbClr val="000000">
                      <a:alpha val="43137"/>
                    </a:srgbClr>
                  </a:outerShdw>
                </a:effectLst>
                <a:cs typeface="Arial" panose="020B0604020202020204" pitchFamily="34" charset="0"/>
              </a:rPr>
              <a:t>Çevresel sorunlarının arttığı günümüzde, su kaynaklarının kirletilmesi ve miktarının azalması en önemli konulardandır.</a:t>
            </a:r>
          </a:p>
          <a:p>
            <a:pPr algn="just"/>
            <a:endParaRPr lang="tr-TR" altLang="en-US" sz="2000" dirty="0">
              <a:effectLst>
                <a:outerShdw blurRad="38100" dist="38100" dir="2700000" algn="tl">
                  <a:srgbClr val="000000">
                    <a:alpha val="43137"/>
                  </a:srgbClr>
                </a:outerShdw>
              </a:effectLst>
              <a:cs typeface="Arial" panose="020B0604020202020204" pitchFamily="34" charset="0"/>
            </a:endParaRPr>
          </a:p>
          <a:p>
            <a:pPr algn="just"/>
            <a:r>
              <a:rPr lang="tr-TR" altLang="en-US" sz="2000" dirty="0">
                <a:effectLst>
                  <a:outerShdw blurRad="38100" dist="38100" dir="2700000" algn="tl">
                    <a:srgbClr val="000000">
                      <a:alpha val="43137"/>
                    </a:srgbClr>
                  </a:outerShdw>
                </a:effectLst>
                <a:cs typeface="Arial" panose="020B0604020202020204" pitchFamily="34" charset="0"/>
              </a:rPr>
              <a:t>Kurak ve yarı kurak iklim kuşağında yer alan ülkemizde kuraklık ve çölleşme sorunlarının küresel ısınma ile daha da artacağı dikkate alındığında su kaynaklarının kontrollü ve etkin bir şekilde kullanılması her geçen gün önem kazanmaktadır. </a:t>
            </a:r>
          </a:p>
          <a:p>
            <a:pPr algn="just">
              <a:buFont typeface="Wingdings" panose="05000000000000000000" pitchFamily="2" charset="2"/>
              <a:buNone/>
            </a:pPr>
            <a:endParaRPr lang="tr-TR" altLang="en-US" sz="2000" dirty="0">
              <a:solidFill>
                <a:schemeClr val="tx2"/>
              </a:solidFill>
              <a:latin typeface="Comic Sans MS" panose="030F0702030302020204" pitchFamily="66" charset="0"/>
            </a:endParaRPr>
          </a:p>
        </p:txBody>
      </p:sp>
      <p:grpSp>
        <p:nvGrpSpPr>
          <p:cNvPr id="6" name="Grup 5">
            <a:extLst>
              <a:ext uri="{FF2B5EF4-FFF2-40B4-BE49-F238E27FC236}">
                <a16:creationId xmlns:a16="http://schemas.microsoft.com/office/drawing/2014/main" id="{F448C287-661B-016C-6516-0D497B7AD179}"/>
              </a:ext>
            </a:extLst>
          </p:cNvPr>
          <p:cNvGrpSpPr/>
          <p:nvPr/>
        </p:nvGrpSpPr>
        <p:grpSpPr>
          <a:xfrm>
            <a:off x="8101940" y="2981313"/>
            <a:ext cx="3887189" cy="2229742"/>
            <a:chOff x="8011885" y="1684688"/>
            <a:chExt cx="3887189" cy="2229742"/>
          </a:xfrm>
        </p:grpSpPr>
        <p:pic>
          <p:nvPicPr>
            <p:cNvPr id="122882" name="Picture 2" descr="kuraklık">
              <a:extLst>
                <a:ext uri="{FF2B5EF4-FFF2-40B4-BE49-F238E27FC236}">
                  <a16:creationId xmlns:a16="http://schemas.microsoft.com/office/drawing/2014/main" id="{C251A45C-ED5D-612C-4AAF-37A4BC04A34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11885" y="1684688"/>
              <a:ext cx="3887189" cy="218654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5" name="Metin kutusu 4">
              <a:extLst>
                <a:ext uri="{FF2B5EF4-FFF2-40B4-BE49-F238E27FC236}">
                  <a16:creationId xmlns:a16="http://schemas.microsoft.com/office/drawing/2014/main" id="{429A30EA-2281-A0D2-59B0-7200956C96ED}"/>
                </a:ext>
              </a:extLst>
            </p:cNvPr>
            <p:cNvSpPr txBox="1"/>
            <p:nvPr/>
          </p:nvSpPr>
          <p:spPr>
            <a:xfrm>
              <a:off x="8011885" y="3698986"/>
              <a:ext cx="2514600" cy="215444"/>
            </a:xfrm>
            <a:prstGeom prst="rect">
              <a:avLst/>
            </a:prstGeom>
            <a:noFill/>
          </p:spPr>
          <p:txBody>
            <a:bodyPr wrap="square">
              <a:spAutoFit/>
            </a:bodyPr>
            <a:lstStyle/>
            <a:p>
              <a:r>
                <a:rPr lang="en-US" sz="800" dirty="0">
                  <a:solidFill>
                    <a:schemeClr val="bg1"/>
                  </a:solidFill>
                </a:rPr>
                <a:t>https://www.bbc.com/turkce/vert-fut-39646356</a:t>
              </a:r>
            </a:p>
          </p:txBody>
        </p:sp>
      </p:grpSp>
      <p:sp>
        <p:nvSpPr>
          <p:cNvPr id="2" name="Metin kutusu 1">
            <a:extLst>
              <a:ext uri="{FF2B5EF4-FFF2-40B4-BE49-F238E27FC236}">
                <a16:creationId xmlns:a16="http://schemas.microsoft.com/office/drawing/2014/main" id="{14935F52-47D3-D3BA-ADC4-FB38A5477DBA}"/>
              </a:ext>
            </a:extLst>
          </p:cNvPr>
          <p:cNvSpPr txBox="1"/>
          <p:nvPr/>
        </p:nvSpPr>
        <p:spPr>
          <a:xfrm>
            <a:off x="11894623" y="6393129"/>
            <a:ext cx="297377" cy="464871"/>
          </a:xfrm>
          <a:prstGeom prst="rect">
            <a:avLst/>
          </a:prstGeom>
          <a:noFill/>
        </p:spPr>
        <p:txBody>
          <a:bodyPr wrap="square">
            <a:spAutoFit/>
          </a:bodyPr>
          <a:lstStyle/>
          <a:p>
            <a:pPr marR="0" lvl="0" algn="just">
              <a:lnSpc>
                <a:spcPct val="150000"/>
              </a:lnSpc>
              <a:spcBef>
                <a:spcPts val="0"/>
              </a:spcBef>
              <a:spcAft>
                <a:spcPts val="0"/>
              </a:spcAft>
            </a:pPr>
            <a:r>
              <a:rPr lang="tr-TR" sz="18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4</a:t>
            </a:r>
          </a:p>
        </p:txBody>
      </p:sp>
    </p:spTree>
    <p:extLst>
      <p:ext uri="{BB962C8B-B14F-4D97-AF65-F5344CB8AC3E}">
        <p14:creationId xmlns:p14="http://schemas.microsoft.com/office/powerpoint/2010/main" val="15898770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3">
            <a:extLst>
              <a:ext uri="{FF2B5EF4-FFF2-40B4-BE49-F238E27FC236}">
                <a16:creationId xmlns:a16="http://schemas.microsoft.com/office/drawing/2014/main" id="{D9C8227C-ED97-D75D-CDC8-BD9557FF2221}"/>
              </a:ext>
            </a:extLst>
          </p:cNvPr>
          <p:cNvSpPr>
            <a:spLocks noGrp="1" noChangeArrowheads="1"/>
          </p:cNvSpPr>
          <p:nvPr>
            <p:ph type="body" idx="1"/>
          </p:nvPr>
        </p:nvSpPr>
        <p:spPr>
          <a:xfrm>
            <a:off x="1" y="5228296"/>
            <a:ext cx="12192000" cy="1089377"/>
          </a:xfrm>
          <a:solidFill>
            <a:schemeClr val="accent1">
              <a:lumMod val="20000"/>
              <a:lumOff val="80000"/>
            </a:schemeClr>
          </a:solidFill>
        </p:spPr>
        <p:txBody>
          <a:bodyPr>
            <a:normAutofit fontScale="85000" lnSpcReduction="20000"/>
          </a:bodyPr>
          <a:lstStyle/>
          <a:p>
            <a:pPr algn="just">
              <a:lnSpc>
                <a:spcPct val="125000"/>
              </a:lnSpc>
            </a:pPr>
            <a:r>
              <a:rPr lang="tr-TR" altLang="en-US" sz="2000" dirty="0">
                <a:effectLst>
                  <a:outerShdw blurRad="38100" dist="38100" dir="2700000" algn="tl">
                    <a:srgbClr val="000000">
                      <a:alpha val="43137"/>
                    </a:srgbClr>
                  </a:outerShdw>
                </a:effectLst>
                <a:cs typeface="Arial" panose="020B0604020202020204" pitchFamily="34" charset="0"/>
              </a:rPr>
              <a:t>Geleneksel tekstil terbiye işlemleri yoğun miktarda su tüketimi gerektiren, yaş işlemlerdir. </a:t>
            </a:r>
          </a:p>
          <a:p>
            <a:pPr algn="just">
              <a:lnSpc>
                <a:spcPct val="125000"/>
              </a:lnSpc>
            </a:pPr>
            <a:r>
              <a:rPr lang="tr-TR" altLang="en-US" sz="2000" dirty="0">
                <a:effectLst>
                  <a:outerShdw blurRad="38100" dist="38100" dir="2700000" algn="tl">
                    <a:srgbClr val="000000">
                      <a:alpha val="43137"/>
                    </a:srgbClr>
                  </a:outerShdw>
                </a:effectLst>
                <a:cs typeface="Arial" panose="020B0604020202020204" pitchFamily="34" charset="0"/>
              </a:rPr>
              <a:t>Boyama sonrası suda kalan yardımcı maddeler, boyarmaddeler ve atık suyun rengini gidermek için kullanılan kimyasal maddeler atık su yükünü artırmaktadır. </a:t>
            </a:r>
          </a:p>
          <a:p>
            <a:pPr marL="0" indent="0" algn="just">
              <a:lnSpc>
                <a:spcPct val="125000"/>
              </a:lnSpc>
              <a:buNone/>
            </a:pPr>
            <a:endParaRPr lang="tr-TR" altLang="en-US" sz="2400" dirty="0">
              <a:solidFill>
                <a:schemeClr val="tx2"/>
              </a:solidFill>
              <a:latin typeface="Comic Sans MS" panose="030F0702030302020204" pitchFamily="66" charset="0"/>
            </a:endParaRPr>
          </a:p>
          <a:p>
            <a:pPr algn="just">
              <a:lnSpc>
                <a:spcPct val="125000"/>
              </a:lnSpc>
              <a:buFont typeface="Wingdings" panose="05000000000000000000" pitchFamily="2" charset="2"/>
              <a:buNone/>
            </a:pPr>
            <a:endParaRPr lang="tr-TR" altLang="en-US" sz="2400" dirty="0">
              <a:solidFill>
                <a:schemeClr val="tx2"/>
              </a:solidFill>
              <a:latin typeface="Comic Sans MS" panose="030F0702030302020204" pitchFamily="66" charset="0"/>
            </a:endParaRPr>
          </a:p>
          <a:p>
            <a:pPr algn="just">
              <a:lnSpc>
                <a:spcPct val="125000"/>
              </a:lnSpc>
              <a:buFont typeface="Wingdings" panose="05000000000000000000" pitchFamily="2" charset="2"/>
              <a:buNone/>
            </a:pPr>
            <a:endParaRPr lang="tr-TR" altLang="en-US" sz="2400" dirty="0">
              <a:solidFill>
                <a:schemeClr val="tx2"/>
              </a:solidFill>
              <a:latin typeface="Comic Sans MS" panose="030F0702030302020204" pitchFamily="66" charset="0"/>
            </a:endParaRPr>
          </a:p>
          <a:p>
            <a:pPr algn="just">
              <a:lnSpc>
                <a:spcPct val="125000"/>
              </a:lnSpc>
            </a:pPr>
            <a:endParaRPr lang="tr-TR" altLang="en-US" sz="2400" dirty="0">
              <a:solidFill>
                <a:schemeClr val="tx2"/>
              </a:solidFill>
              <a:latin typeface="Comic Sans MS" panose="030F0702030302020204" pitchFamily="66" charset="0"/>
            </a:endParaRPr>
          </a:p>
        </p:txBody>
      </p:sp>
      <p:grpSp>
        <p:nvGrpSpPr>
          <p:cNvPr id="4" name="Grup 3">
            <a:extLst>
              <a:ext uri="{FF2B5EF4-FFF2-40B4-BE49-F238E27FC236}">
                <a16:creationId xmlns:a16="http://schemas.microsoft.com/office/drawing/2014/main" id="{839B37CE-716E-B47F-CF67-CF27876B5A98}"/>
              </a:ext>
            </a:extLst>
          </p:cNvPr>
          <p:cNvGrpSpPr/>
          <p:nvPr/>
        </p:nvGrpSpPr>
        <p:grpSpPr>
          <a:xfrm>
            <a:off x="2629274" y="1779351"/>
            <a:ext cx="6933450" cy="3335650"/>
            <a:chOff x="2629274" y="1779351"/>
            <a:chExt cx="6933450" cy="3335650"/>
          </a:xfrm>
        </p:grpSpPr>
        <p:pic>
          <p:nvPicPr>
            <p:cNvPr id="120834" name="Picture 2">
              <a:extLst>
                <a:ext uri="{FF2B5EF4-FFF2-40B4-BE49-F238E27FC236}">
                  <a16:creationId xmlns:a16="http://schemas.microsoft.com/office/drawing/2014/main" id="{1443D5AA-BE33-CCEA-90A2-1875881C94D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29274" y="1779351"/>
              <a:ext cx="6933450" cy="329929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3" name="Metin kutusu 2">
              <a:extLst>
                <a:ext uri="{FF2B5EF4-FFF2-40B4-BE49-F238E27FC236}">
                  <a16:creationId xmlns:a16="http://schemas.microsoft.com/office/drawing/2014/main" id="{A5805139-6B08-0964-8C97-B75B1BD60CEA}"/>
                </a:ext>
              </a:extLst>
            </p:cNvPr>
            <p:cNvSpPr txBox="1"/>
            <p:nvPr/>
          </p:nvSpPr>
          <p:spPr>
            <a:xfrm>
              <a:off x="2629274" y="4899557"/>
              <a:ext cx="6168324" cy="215444"/>
            </a:xfrm>
            <a:prstGeom prst="rect">
              <a:avLst/>
            </a:prstGeom>
            <a:noFill/>
          </p:spPr>
          <p:txBody>
            <a:bodyPr wrap="square">
              <a:spAutoFit/>
            </a:bodyPr>
            <a:lstStyle/>
            <a:p>
              <a:r>
                <a:rPr lang="en-US" sz="800" dirty="0">
                  <a:solidFill>
                    <a:schemeClr val="bg1"/>
                  </a:solidFill>
                </a:rPr>
                <a:t>https://biomedres.us/fulltexts/BJSTR.MS.ID.004692.php</a:t>
              </a:r>
            </a:p>
          </p:txBody>
        </p:sp>
      </p:grpSp>
      <p:sp>
        <p:nvSpPr>
          <p:cNvPr id="2" name="Metin kutusu 1">
            <a:extLst>
              <a:ext uri="{FF2B5EF4-FFF2-40B4-BE49-F238E27FC236}">
                <a16:creationId xmlns:a16="http://schemas.microsoft.com/office/drawing/2014/main" id="{06FCBCEC-7C2E-84FC-EC69-0699F2B721B5}"/>
              </a:ext>
            </a:extLst>
          </p:cNvPr>
          <p:cNvSpPr txBox="1"/>
          <p:nvPr/>
        </p:nvSpPr>
        <p:spPr>
          <a:xfrm>
            <a:off x="11894623" y="6393129"/>
            <a:ext cx="297377" cy="464871"/>
          </a:xfrm>
          <a:prstGeom prst="rect">
            <a:avLst/>
          </a:prstGeom>
          <a:noFill/>
        </p:spPr>
        <p:txBody>
          <a:bodyPr wrap="square">
            <a:spAutoFit/>
          </a:bodyPr>
          <a:lstStyle/>
          <a:p>
            <a:pPr marR="0" lvl="0" algn="just">
              <a:lnSpc>
                <a:spcPct val="150000"/>
              </a:lnSpc>
              <a:spcBef>
                <a:spcPts val="0"/>
              </a:spcBef>
              <a:spcAft>
                <a:spcPts val="0"/>
              </a:spcAft>
            </a:pPr>
            <a:r>
              <a:rPr lang="tr-TR" sz="18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5</a:t>
            </a:r>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7" name="Rectangle 3">
            <a:extLst>
              <a:ext uri="{FF2B5EF4-FFF2-40B4-BE49-F238E27FC236}">
                <a16:creationId xmlns:a16="http://schemas.microsoft.com/office/drawing/2014/main" id="{054E5327-1F73-9D75-EC7F-EF59C654E34E}"/>
              </a:ext>
            </a:extLst>
          </p:cNvPr>
          <p:cNvSpPr>
            <a:spLocks noGrp="1" noChangeArrowheads="1"/>
          </p:cNvSpPr>
          <p:nvPr>
            <p:ph type="body" idx="1"/>
          </p:nvPr>
        </p:nvSpPr>
        <p:spPr>
          <a:xfrm>
            <a:off x="781792" y="1989138"/>
            <a:ext cx="10628415" cy="4114800"/>
          </a:xfrm>
          <a:solidFill>
            <a:schemeClr val="accent1">
              <a:lumMod val="20000"/>
              <a:lumOff val="80000"/>
            </a:schemeClr>
          </a:solidFill>
        </p:spPr>
        <p:txBody>
          <a:bodyPr>
            <a:normAutofit fontScale="92500" lnSpcReduction="10000"/>
          </a:bodyPr>
          <a:lstStyle/>
          <a:p>
            <a:pPr algn="just">
              <a:lnSpc>
                <a:spcPct val="125000"/>
              </a:lnSpc>
            </a:pPr>
            <a:r>
              <a:rPr lang="tr-TR" altLang="en-US" sz="2400" dirty="0">
                <a:effectLst>
                  <a:outerShdw blurRad="38100" dist="38100" dir="2700000" algn="tl">
                    <a:srgbClr val="000000">
                      <a:alpha val="43137"/>
                    </a:srgbClr>
                  </a:outerShdw>
                </a:effectLst>
                <a:cs typeface="Arial" panose="020B0604020202020204" pitchFamily="34" charset="0"/>
              </a:rPr>
              <a:t>Konvansiyonel terbiye işlemleri;  </a:t>
            </a:r>
          </a:p>
          <a:p>
            <a:pPr lvl="1" algn="just">
              <a:lnSpc>
                <a:spcPct val="125000"/>
              </a:lnSpc>
            </a:pPr>
            <a:r>
              <a:rPr lang="tr-TR" altLang="en-US" sz="2200" dirty="0">
                <a:effectLst>
                  <a:outerShdw blurRad="38100" dist="38100" dir="2700000" algn="tl">
                    <a:srgbClr val="000000">
                      <a:alpha val="43137"/>
                    </a:srgbClr>
                  </a:outerShdw>
                </a:effectLst>
                <a:cs typeface="Arial" panose="020B0604020202020204" pitchFamily="34" charset="0"/>
              </a:rPr>
              <a:t>yüksek enerji ve su tüketimine neden olan, </a:t>
            </a:r>
          </a:p>
          <a:p>
            <a:pPr lvl="1" algn="just">
              <a:lnSpc>
                <a:spcPct val="125000"/>
              </a:lnSpc>
            </a:pPr>
            <a:r>
              <a:rPr lang="tr-TR" altLang="en-US" sz="2200" dirty="0">
                <a:effectLst>
                  <a:outerShdw blurRad="38100" dist="38100" dir="2700000" algn="tl">
                    <a:srgbClr val="000000">
                      <a:alpha val="43137"/>
                    </a:srgbClr>
                  </a:outerShdw>
                </a:effectLst>
                <a:cs typeface="Arial" panose="020B0604020202020204" pitchFamily="34" charset="0"/>
              </a:rPr>
              <a:t>kirlilik yaratan, </a:t>
            </a:r>
          </a:p>
          <a:p>
            <a:pPr lvl="1" algn="just">
              <a:lnSpc>
                <a:spcPct val="125000"/>
              </a:lnSpc>
            </a:pPr>
            <a:r>
              <a:rPr lang="tr-TR" altLang="en-US" sz="2200" dirty="0">
                <a:effectLst>
                  <a:outerShdw blurRad="38100" dist="38100" dir="2700000" algn="tl">
                    <a:srgbClr val="000000">
                      <a:alpha val="43137"/>
                    </a:srgbClr>
                  </a:outerShdw>
                </a:effectLst>
                <a:cs typeface="Arial" panose="020B0604020202020204" pitchFamily="34" charset="0"/>
              </a:rPr>
              <a:t>yüksek maliyetli, </a:t>
            </a:r>
          </a:p>
          <a:p>
            <a:pPr lvl="1" algn="just">
              <a:lnSpc>
                <a:spcPct val="125000"/>
              </a:lnSpc>
            </a:pPr>
            <a:r>
              <a:rPr lang="tr-TR" altLang="en-US" sz="2200" dirty="0">
                <a:effectLst>
                  <a:outerShdw blurRad="38100" dist="38100" dir="2700000" algn="tl">
                    <a:srgbClr val="000000">
                      <a:alpha val="43137"/>
                    </a:srgbClr>
                  </a:outerShdw>
                </a:effectLst>
                <a:cs typeface="Arial" panose="020B0604020202020204" pitchFamily="34" charset="0"/>
              </a:rPr>
              <a:t>çevre dostu olmayan ve </a:t>
            </a:r>
          </a:p>
          <a:p>
            <a:pPr lvl="1" algn="just">
              <a:lnSpc>
                <a:spcPct val="125000"/>
              </a:lnSpc>
            </a:pPr>
            <a:r>
              <a:rPr lang="tr-TR" altLang="en-US" sz="2200" dirty="0">
                <a:effectLst>
                  <a:outerShdw blurRad="38100" dist="38100" dir="2700000" algn="tl">
                    <a:srgbClr val="000000">
                      <a:alpha val="43137"/>
                    </a:srgbClr>
                  </a:outerShdw>
                </a:effectLst>
                <a:cs typeface="Arial" panose="020B0604020202020204" pitchFamily="34" charset="0"/>
              </a:rPr>
              <a:t>ürünün performansını olumsuz olarak etkileyebilen işlemlerdir. </a:t>
            </a:r>
          </a:p>
          <a:p>
            <a:pPr algn="just">
              <a:lnSpc>
                <a:spcPct val="125000"/>
              </a:lnSpc>
              <a:buFont typeface="Wingdings" panose="05000000000000000000" pitchFamily="2" charset="2"/>
              <a:buNone/>
            </a:pPr>
            <a:endParaRPr lang="tr-TR" altLang="en-US" sz="2000" dirty="0">
              <a:effectLst>
                <a:outerShdw blurRad="38100" dist="38100" dir="2700000" algn="tl">
                  <a:srgbClr val="000000">
                    <a:alpha val="43137"/>
                  </a:srgbClr>
                </a:outerShdw>
              </a:effectLst>
              <a:cs typeface="Arial" panose="020B0604020202020204" pitchFamily="34" charset="0"/>
            </a:endParaRPr>
          </a:p>
          <a:p>
            <a:pPr algn="just">
              <a:lnSpc>
                <a:spcPct val="125000"/>
              </a:lnSpc>
            </a:pPr>
            <a:r>
              <a:rPr lang="tr-TR" altLang="en-US" sz="2000" dirty="0">
                <a:effectLst>
                  <a:outerShdw blurRad="38100" dist="38100" dir="2700000" algn="tl">
                    <a:srgbClr val="000000">
                      <a:alpha val="43137"/>
                    </a:srgbClr>
                  </a:outerShdw>
                </a:effectLst>
                <a:cs typeface="Arial" panose="020B0604020202020204" pitchFamily="34" charset="0"/>
              </a:rPr>
              <a:t>Tüm bu nedenlerle, tekstil terbiyesinde günümüzün sıkı ekonomik ve ekolojik taleplerini karşılayacak yeni anlayış çerçevesinde çok fonksiyonlu, basit ve temiz yöntem ve teknolojilerin gündeme gelmesi artık kaçınılmazdır. </a:t>
            </a:r>
          </a:p>
        </p:txBody>
      </p:sp>
      <p:sp>
        <p:nvSpPr>
          <p:cNvPr id="2" name="Metin kutusu 1">
            <a:extLst>
              <a:ext uri="{FF2B5EF4-FFF2-40B4-BE49-F238E27FC236}">
                <a16:creationId xmlns:a16="http://schemas.microsoft.com/office/drawing/2014/main" id="{5675D876-4A46-74A8-FCDE-E4FE3BD5951F}"/>
              </a:ext>
            </a:extLst>
          </p:cNvPr>
          <p:cNvSpPr txBox="1"/>
          <p:nvPr/>
        </p:nvSpPr>
        <p:spPr>
          <a:xfrm>
            <a:off x="11894623" y="6393129"/>
            <a:ext cx="297377" cy="464871"/>
          </a:xfrm>
          <a:prstGeom prst="rect">
            <a:avLst/>
          </a:prstGeom>
          <a:noFill/>
        </p:spPr>
        <p:txBody>
          <a:bodyPr wrap="square">
            <a:spAutoFit/>
          </a:bodyPr>
          <a:lstStyle/>
          <a:p>
            <a:pPr marR="0" lvl="0" algn="just">
              <a:lnSpc>
                <a:spcPct val="150000"/>
              </a:lnSpc>
              <a:spcBef>
                <a:spcPts val="0"/>
              </a:spcBef>
              <a:spcAft>
                <a:spcPts val="0"/>
              </a:spcAft>
            </a:pPr>
            <a:r>
              <a:rPr lang="tr-TR" sz="18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6</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2739" name="Rectangle 3">
            <a:extLst>
              <a:ext uri="{FF2B5EF4-FFF2-40B4-BE49-F238E27FC236}">
                <a16:creationId xmlns:a16="http://schemas.microsoft.com/office/drawing/2014/main" id="{2B246F4C-CBB2-AF0E-A34C-D41BA3761935}"/>
              </a:ext>
            </a:extLst>
          </p:cNvPr>
          <p:cNvSpPr>
            <a:spLocks noGrp="1" noChangeArrowheads="1"/>
          </p:cNvSpPr>
          <p:nvPr>
            <p:ph type="body" idx="1"/>
          </p:nvPr>
        </p:nvSpPr>
        <p:spPr>
          <a:xfrm>
            <a:off x="838200" y="2260622"/>
            <a:ext cx="10515600" cy="3166401"/>
          </a:xfrm>
          <a:solidFill>
            <a:schemeClr val="accent1">
              <a:lumMod val="20000"/>
              <a:lumOff val="80000"/>
            </a:schemeClr>
          </a:solidFill>
        </p:spPr>
        <p:txBody>
          <a:bodyPr/>
          <a:lstStyle/>
          <a:p>
            <a:pPr algn="just"/>
            <a:r>
              <a:rPr lang="tr-TR" altLang="en-US" sz="2400" b="1" dirty="0">
                <a:effectLst>
                  <a:outerShdw blurRad="38100" dist="38100" dir="2700000" algn="tl">
                    <a:srgbClr val="000000">
                      <a:alpha val="43137"/>
                    </a:srgbClr>
                  </a:outerShdw>
                </a:effectLst>
                <a:cs typeface="Arial" panose="020B0604020202020204" pitchFamily="34" charset="0"/>
              </a:rPr>
              <a:t>Modifikasyon;</a:t>
            </a:r>
            <a:r>
              <a:rPr lang="tr-TR" altLang="en-US" sz="2000" dirty="0">
                <a:effectLst>
                  <a:outerShdw blurRad="38100" dist="38100" dir="2700000" algn="tl">
                    <a:srgbClr val="000000">
                      <a:alpha val="43137"/>
                    </a:srgbClr>
                  </a:outerShdw>
                </a:effectLst>
                <a:cs typeface="Arial" panose="020B0604020202020204" pitchFamily="34" charset="0"/>
              </a:rPr>
              <a:t> herhangi bir materyalde meydana gelen </a:t>
            </a:r>
            <a:r>
              <a:rPr lang="tr-TR" altLang="en-US" sz="2400" b="1" dirty="0">
                <a:effectLst>
                  <a:outerShdw blurRad="38100" dist="38100" dir="2700000" algn="tl">
                    <a:srgbClr val="000000">
                      <a:alpha val="43137"/>
                    </a:srgbClr>
                  </a:outerShdw>
                </a:effectLst>
                <a:cs typeface="Arial" panose="020B0604020202020204" pitchFamily="34" charset="0"/>
              </a:rPr>
              <a:t>sınırlı değişiklik </a:t>
            </a:r>
            <a:r>
              <a:rPr lang="tr-TR" altLang="en-US" sz="2000" dirty="0">
                <a:effectLst>
                  <a:outerShdw blurRad="38100" dist="38100" dir="2700000" algn="tl">
                    <a:srgbClr val="000000">
                      <a:alpha val="43137"/>
                    </a:srgbClr>
                  </a:outerShdw>
                </a:effectLst>
                <a:cs typeface="Arial" panose="020B0604020202020204" pitchFamily="34" charset="0"/>
              </a:rPr>
              <a:t>olarak tanımlanmaktadır. Yüzey modifikasyonu, materyallerin temel özelliklerinin değiştirilmeden, yüzeylerinde fiziksel ve/veya kimyasal değişimler meydana gelmesini sağlamaktadır. </a:t>
            </a:r>
          </a:p>
          <a:p>
            <a:pPr marL="0" indent="0" algn="just">
              <a:buNone/>
            </a:pPr>
            <a:endParaRPr lang="tr-TR" altLang="en-US" sz="2000" dirty="0">
              <a:effectLst>
                <a:outerShdw blurRad="38100" dist="38100" dir="2700000" algn="tl">
                  <a:srgbClr val="000000">
                    <a:alpha val="43137"/>
                  </a:srgbClr>
                </a:outerShdw>
              </a:effectLst>
              <a:cs typeface="Arial" panose="020B0604020202020204" pitchFamily="34" charset="0"/>
            </a:endParaRPr>
          </a:p>
          <a:p>
            <a:pPr algn="just"/>
            <a:r>
              <a:rPr lang="tr-TR" altLang="en-US" sz="2000" dirty="0">
                <a:effectLst>
                  <a:outerShdw blurRad="38100" dist="38100" dir="2700000" algn="tl">
                    <a:srgbClr val="000000">
                      <a:alpha val="43137"/>
                    </a:srgbClr>
                  </a:outerShdw>
                </a:effectLst>
                <a:cs typeface="Arial" panose="020B0604020202020204" pitchFamily="34" charset="0"/>
              </a:rPr>
              <a:t>Tekstil materyallerinin yüzey modifikasyonu için kullanılan yöntemler temelde </a:t>
            </a:r>
            <a:r>
              <a:rPr lang="tr-TR" altLang="en-US" sz="2400" b="1" dirty="0">
                <a:effectLst>
                  <a:outerShdw blurRad="38100" dist="38100" dir="2700000" algn="tl">
                    <a:srgbClr val="000000">
                      <a:alpha val="43137"/>
                    </a:srgbClr>
                  </a:outerShdw>
                </a:effectLst>
                <a:cs typeface="Arial" panose="020B0604020202020204" pitchFamily="34" charset="0"/>
              </a:rPr>
              <a:t>kimyasal, biyokimyasal, fiziksel </a:t>
            </a:r>
            <a:r>
              <a:rPr lang="tr-TR" altLang="en-US" sz="2000" dirty="0">
                <a:effectLst>
                  <a:outerShdw blurRad="38100" dist="38100" dir="2700000" algn="tl">
                    <a:srgbClr val="000000">
                      <a:alpha val="43137"/>
                    </a:srgbClr>
                  </a:outerShdw>
                </a:effectLst>
                <a:cs typeface="Arial" panose="020B0604020202020204" pitchFamily="34" charset="0"/>
              </a:rPr>
              <a:t>ve</a:t>
            </a:r>
            <a:r>
              <a:rPr lang="tr-TR" altLang="en-US" sz="2400" b="1" dirty="0">
                <a:effectLst>
                  <a:outerShdw blurRad="38100" dist="38100" dir="2700000" algn="tl">
                    <a:srgbClr val="000000">
                      <a:alpha val="43137"/>
                    </a:srgbClr>
                  </a:outerShdw>
                </a:effectLst>
                <a:cs typeface="Arial" panose="020B0604020202020204" pitchFamily="34" charset="0"/>
              </a:rPr>
              <a:t> fizikokimyasal</a:t>
            </a:r>
            <a:r>
              <a:rPr lang="tr-TR" altLang="en-US" sz="2000" dirty="0">
                <a:effectLst>
                  <a:outerShdw blurRad="38100" dist="38100" dir="2700000" algn="tl">
                    <a:srgbClr val="000000">
                      <a:alpha val="43137"/>
                    </a:srgbClr>
                  </a:outerShdw>
                </a:effectLst>
                <a:cs typeface="Arial" panose="020B0604020202020204" pitchFamily="34" charset="0"/>
              </a:rPr>
              <a:t> olarak dörde ayrılmaktadır. Halen yaygın olarak kullanılan kimyasal yöntemlere karşın biyokimyasal ve fizikokimyasal yöntemlerin endüstriyel ölçekte uygulanabilirliğinin yaygınlaştırılması için çalışmalar devam etmektedir. </a:t>
            </a:r>
          </a:p>
        </p:txBody>
      </p:sp>
      <p:sp>
        <p:nvSpPr>
          <p:cNvPr id="2" name="Metin kutusu 1">
            <a:extLst>
              <a:ext uri="{FF2B5EF4-FFF2-40B4-BE49-F238E27FC236}">
                <a16:creationId xmlns:a16="http://schemas.microsoft.com/office/drawing/2014/main" id="{38A18F57-8608-9DF9-1AAC-F172D643CE4D}"/>
              </a:ext>
            </a:extLst>
          </p:cNvPr>
          <p:cNvSpPr txBox="1"/>
          <p:nvPr/>
        </p:nvSpPr>
        <p:spPr>
          <a:xfrm>
            <a:off x="11894623" y="6393129"/>
            <a:ext cx="297377" cy="464871"/>
          </a:xfrm>
          <a:prstGeom prst="rect">
            <a:avLst/>
          </a:prstGeom>
          <a:noFill/>
        </p:spPr>
        <p:txBody>
          <a:bodyPr wrap="square">
            <a:spAutoFit/>
          </a:bodyPr>
          <a:lstStyle/>
          <a:p>
            <a:pPr marR="0" lvl="0" algn="just">
              <a:lnSpc>
                <a:spcPct val="150000"/>
              </a:lnSpc>
              <a:spcBef>
                <a:spcPts val="0"/>
              </a:spcBef>
              <a:spcAft>
                <a:spcPts val="0"/>
              </a:spcAft>
            </a:pPr>
            <a:r>
              <a:rPr lang="tr-TR" sz="18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7</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7427" name="Rectangle 3">
            <a:extLst>
              <a:ext uri="{FF2B5EF4-FFF2-40B4-BE49-F238E27FC236}">
                <a16:creationId xmlns:a16="http://schemas.microsoft.com/office/drawing/2014/main" id="{5A9F867A-DD2A-9C4B-7932-6FBABCE0A7E0}"/>
              </a:ext>
            </a:extLst>
          </p:cNvPr>
          <p:cNvSpPr>
            <a:spLocks noGrp="1" noChangeArrowheads="1"/>
          </p:cNvSpPr>
          <p:nvPr>
            <p:ph type="body" idx="1"/>
          </p:nvPr>
        </p:nvSpPr>
        <p:spPr>
          <a:xfrm>
            <a:off x="832757" y="2193760"/>
            <a:ext cx="10526486" cy="3969534"/>
          </a:xfrm>
          <a:solidFill>
            <a:schemeClr val="accent1">
              <a:lumMod val="20000"/>
              <a:lumOff val="80000"/>
            </a:schemeClr>
          </a:solidFill>
        </p:spPr>
        <p:txBody>
          <a:bodyPr>
            <a:normAutofit fontScale="85000" lnSpcReduction="20000"/>
          </a:bodyPr>
          <a:lstStyle/>
          <a:p>
            <a:r>
              <a:rPr lang="tr-TR" altLang="en-US" dirty="0">
                <a:effectLst>
                  <a:outerShdw blurRad="38100" dist="38100" dir="2700000" algn="tl">
                    <a:srgbClr val="000000">
                      <a:alpha val="43137"/>
                    </a:srgbClr>
                  </a:outerShdw>
                </a:effectLst>
              </a:rPr>
              <a:t>Kimyasal yöntemler</a:t>
            </a:r>
          </a:p>
          <a:p>
            <a:r>
              <a:rPr lang="tr-TR" altLang="en-US" dirty="0">
                <a:effectLst>
                  <a:outerShdw blurRad="38100" dist="38100" dir="2700000" algn="tl">
                    <a:srgbClr val="000000">
                      <a:alpha val="43137"/>
                    </a:srgbClr>
                  </a:outerShdw>
                </a:effectLst>
              </a:rPr>
              <a:t>Biyokimyasal yöntemler</a:t>
            </a:r>
          </a:p>
          <a:p>
            <a:r>
              <a:rPr lang="tr-TR" altLang="en-US" dirty="0">
                <a:effectLst>
                  <a:outerShdw blurRad="38100" dist="38100" dir="2700000" algn="tl">
                    <a:srgbClr val="000000">
                      <a:alpha val="43137"/>
                    </a:srgbClr>
                  </a:outerShdw>
                </a:effectLst>
              </a:rPr>
              <a:t>Fiziksel yöntemler</a:t>
            </a:r>
          </a:p>
          <a:p>
            <a:r>
              <a:rPr lang="tr-TR" altLang="en-US" dirty="0">
                <a:effectLst>
                  <a:outerShdw blurRad="38100" dist="38100" dir="2700000" algn="tl">
                    <a:srgbClr val="000000">
                      <a:alpha val="43137"/>
                    </a:srgbClr>
                  </a:outerShdw>
                </a:effectLst>
              </a:rPr>
              <a:t>Fizikokimyasal yöntemler</a:t>
            </a:r>
          </a:p>
          <a:p>
            <a:pPr lvl="1"/>
            <a:r>
              <a:rPr lang="tr-TR" altLang="en-US" sz="2600" dirty="0">
                <a:effectLst>
                  <a:outerShdw blurRad="38100" dist="38100" dir="2700000" algn="tl">
                    <a:srgbClr val="000000">
                      <a:alpha val="43137"/>
                    </a:srgbClr>
                  </a:outerShdw>
                </a:effectLst>
              </a:rPr>
              <a:t>ısıl işlemler,</a:t>
            </a:r>
          </a:p>
          <a:p>
            <a:pPr lvl="1"/>
            <a:r>
              <a:rPr lang="tr-TR" altLang="en-US" sz="2600" dirty="0">
                <a:effectLst>
                  <a:outerShdw blurRad="38100" dist="38100" dir="2700000" algn="tl">
                    <a:srgbClr val="000000">
                      <a:alpha val="43137"/>
                    </a:srgbClr>
                  </a:outerShdw>
                </a:effectLst>
              </a:rPr>
              <a:t>UV-radyasyonu, </a:t>
            </a:r>
          </a:p>
          <a:p>
            <a:pPr lvl="1"/>
            <a:r>
              <a:rPr lang="tr-TR" altLang="en-US" sz="2600" dirty="0">
                <a:effectLst>
                  <a:outerShdw blurRad="38100" dist="38100" dir="2700000" algn="tl">
                    <a:srgbClr val="000000">
                      <a:alpha val="43137"/>
                    </a:srgbClr>
                  </a:outerShdw>
                </a:effectLst>
                <a:sym typeface="Symbol" panose="05050102010706020507" pitchFamily="18" charset="2"/>
              </a:rPr>
              <a:t></a:t>
            </a:r>
            <a:r>
              <a:rPr lang="tr-TR" altLang="en-US" sz="2600" dirty="0">
                <a:effectLst>
                  <a:outerShdw blurRad="38100" dist="38100" dir="2700000" algn="tl">
                    <a:srgbClr val="000000">
                      <a:alpha val="43137"/>
                    </a:srgbClr>
                  </a:outerShdw>
                </a:effectLst>
              </a:rPr>
              <a:t>-radyasyonu </a:t>
            </a:r>
          </a:p>
          <a:p>
            <a:pPr lvl="1"/>
            <a:r>
              <a:rPr lang="tr-TR" altLang="en-US" sz="2600" dirty="0">
                <a:effectLst>
                  <a:outerShdw blurRad="38100" dist="38100" dir="2700000" algn="tl">
                    <a:srgbClr val="000000">
                      <a:alpha val="43137"/>
                    </a:srgbClr>
                  </a:outerShdw>
                </a:effectLst>
              </a:rPr>
              <a:t>elektron veya iyon bombardımanı, </a:t>
            </a:r>
          </a:p>
          <a:p>
            <a:pPr lvl="1"/>
            <a:r>
              <a:rPr lang="tr-TR" altLang="en-US" sz="2600" dirty="0">
                <a:effectLst>
                  <a:outerShdw blurRad="38100" dist="38100" dir="2700000" algn="tl">
                    <a:srgbClr val="000000">
                      <a:alpha val="43137"/>
                    </a:srgbClr>
                  </a:outerShdw>
                </a:effectLst>
              </a:rPr>
              <a:t>ozon, </a:t>
            </a:r>
          </a:p>
          <a:p>
            <a:pPr lvl="1"/>
            <a:r>
              <a:rPr lang="tr-TR" altLang="en-US" sz="2600" dirty="0">
                <a:effectLst>
                  <a:outerShdw blurRad="38100" dist="38100" dir="2700000" algn="tl">
                    <a:srgbClr val="000000">
                      <a:alpha val="43137"/>
                    </a:srgbClr>
                  </a:outerShdw>
                </a:effectLst>
              </a:rPr>
              <a:t>lazer, </a:t>
            </a:r>
          </a:p>
          <a:p>
            <a:pPr lvl="1"/>
            <a:r>
              <a:rPr lang="tr-TR" altLang="en-US" sz="2600" dirty="0">
                <a:effectLst>
                  <a:outerShdw blurRad="38100" dist="38100" dir="2700000" algn="tl">
                    <a:srgbClr val="000000">
                      <a:alpha val="43137"/>
                    </a:srgbClr>
                  </a:outerShdw>
                </a:effectLst>
              </a:rPr>
              <a:t>korona, </a:t>
            </a:r>
          </a:p>
          <a:p>
            <a:pPr lvl="1"/>
            <a:r>
              <a:rPr lang="tr-TR" altLang="en-US" sz="2600" dirty="0">
                <a:effectLst>
                  <a:outerShdw blurRad="38100" dist="38100" dir="2700000" algn="tl">
                    <a:srgbClr val="000000">
                      <a:alpha val="43137"/>
                    </a:srgbClr>
                  </a:outerShdw>
                </a:effectLst>
              </a:rPr>
              <a:t>plazma</a:t>
            </a:r>
          </a:p>
          <a:p>
            <a:endParaRPr lang="tr-TR" altLang="en-US" sz="2000" dirty="0">
              <a:solidFill>
                <a:schemeClr val="tx2"/>
              </a:solidFill>
              <a:latin typeface="Comic Sans MS" panose="030F0702030302020204" pitchFamily="66" charset="0"/>
            </a:endParaRPr>
          </a:p>
        </p:txBody>
      </p:sp>
      <p:sp>
        <p:nvSpPr>
          <p:cNvPr id="4" name="Rectangle 2">
            <a:extLst>
              <a:ext uri="{FF2B5EF4-FFF2-40B4-BE49-F238E27FC236}">
                <a16:creationId xmlns:a16="http://schemas.microsoft.com/office/drawing/2014/main" id="{83FE8C40-760A-C364-4B1A-2EA06038A10B}"/>
              </a:ext>
            </a:extLst>
          </p:cNvPr>
          <p:cNvSpPr>
            <a:spLocks noGrp="1" noChangeArrowheads="1"/>
          </p:cNvSpPr>
          <p:nvPr>
            <p:ph type="title"/>
          </p:nvPr>
        </p:nvSpPr>
        <p:spPr>
          <a:xfrm>
            <a:off x="71252" y="1255694"/>
            <a:ext cx="12049496" cy="1325563"/>
          </a:xfrm>
        </p:spPr>
        <p:txBody>
          <a:bodyPr>
            <a:normAutofit/>
          </a:bodyPr>
          <a:lstStyle/>
          <a:p>
            <a:pPr algn="ctr">
              <a:lnSpc>
                <a:spcPct val="70000"/>
              </a:lnSpc>
            </a:pPr>
            <a:r>
              <a:rPr lang="tr-TR" altLang="en-US" sz="2600" dirty="0">
                <a:effectLst>
                  <a:outerShdw blurRad="38100" dist="38100" dir="2700000" algn="tl">
                    <a:srgbClr val="000000">
                      <a:alpha val="43137"/>
                    </a:srgbClr>
                  </a:outerShdw>
                </a:effectLst>
                <a:latin typeface="+mn-lt"/>
                <a:ea typeface="+mn-ea"/>
                <a:cs typeface="+mn-cs"/>
              </a:rPr>
              <a:t>TEKSTİL MATERYALLERİNİN YÜZEY MODİFİKASYONUNDA KULLANILAN YÖNTEMLER </a:t>
            </a:r>
          </a:p>
        </p:txBody>
      </p:sp>
      <p:sp>
        <p:nvSpPr>
          <p:cNvPr id="2" name="Metin kutusu 1">
            <a:extLst>
              <a:ext uri="{FF2B5EF4-FFF2-40B4-BE49-F238E27FC236}">
                <a16:creationId xmlns:a16="http://schemas.microsoft.com/office/drawing/2014/main" id="{06951CC9-49BC-CDAD-D08C-57CD144F8890}"/>
              </a:ext>
            </a:extLst>
          </p:cNvPr>
          <p:cNvSpPr txBox="1"/>
          <p:nvPr/>
        </p:nvSpPr>
        <p:spPr>
          <a:xfrm>
            <a:off x="11894623" y="6393129"/>
            <a:ext cx="297377" cy="464871"/>
          </a:xfrm>
          <a:prstGeom prst="rect">
            <a:avLst/>
          </a:prstGeom>
          <a:noFill/>
        </p:spPr>
        <p:txBody>
          <a:bodyPr wrap="square">
            <a:spAutoFit/>
          </a:bodyPr>
          <a:lstStyle/>
          <a:p>
            <a:pPr marR="0" lvl="0" algn="just">
              <a:lnSpc>
                <a:spcPct val="150000"/>
              </a:lnSpc>
              <a:spcBef>
                <a:spcPts val="0"/>
              </a:spcBef>
              <a:spcAft>
                <a:spcPts val="0"/>
              </a:spcAft>
            </a:pPr>
            <a:r>
              <a:rPr lang="tr-TR" sz="18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8</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ikdörtgen 9">
            <a:extLst>
              <a:ext uri="{FF2B5EF4-FFF2-40B4-BE49-F238E27FC236}">
                <a16:creationId xmlns:a16="http://schemas.microsoft.com/office/drawing/2014/main" id="{FD470A27-BAC6-43C2-37D6-465BA3BC2C17}"/>
              </a:ext>
            </a:extLst>
          </p:cNvPr>
          <p:cNvSpPr/>
          <p:nvPr/>
        </p:nvSpPr>
        <p:spPr>
          <a:xfrm>
            <a:off x="663039" y="1733797"/>
            <a:ext cx="10865922" cy="4607626"/>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9" name="Grup 8">
            <a:extLst>
              <a:ext uri="{FF2B5EF4-FFF2-40B4-BE49-F238E27FC236}">
                <a16:creationId xmlns:a16="http://schemas.microsoft.com/office/drawing/2014/main" id="{E588A65B-5642-02B5-61A7-9C7C0536D403}"/>
              </a:ext>
            </a:extLst>
          </p:cNvPr>
          <p:cNvGrpSpPr/>
          <p:nvPr/>
        </p:nvGrpSpPr>
        <p:grpSpPr>
          <a:xfrm>
            <a:off x="1219200" y="2084985"/>
            <a:ext cx="9753600" cy="3905250"/>
            <a:chOff x="1219200" y="2146388"/>
            <a:chExt cx="9753600" cy="3905250"/>
          </a:xfrm>
        </p:grpSpPr>
        <p:pic>
          <p:nvPicPr>
            <p:cNvPr id="4" name="Picture 6" descr="Maddeler ve Nitelikleri">
              <a:extLst>
                <a:ext uri="{FF2B5EF4-FFF2-40B4-BE49-F238E27FC236}">
                  <a16:creationId xmlns:a16="http://schemas.microsoft.com/office/drawing/2014/main" id="{02CBA93B-D26D-11D7-062C-0BFA20B8A11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9200" y="2146388"/>
              <a:ext cx="9753600" cy="3905250"/>
            </a:xfrm>
            <a:prstGeom prst="rect">
              <a:avLst/>
            </a:prstGeom>
            <a:noFill/>
            <a:extLst>
              <a:ext uri="{909E8E84-426E-40DD-AFC4-6F175D3DCCD1}">
                <a14:hiddenFill xmlns:a14="http://schemas.microsoft.com/office/drawing/2010/main">
                  <a:solidFill>
                    <a:srgbClr val="FFFFFF"/>
                  </a:solidFill>
                </a14:hiddenFill>
              </a:ext>
            </a:extLst>
          </p:spPr>
        </p:pic>
        <p:sp>
          <p:nvSpPr>
            <p:cNvPr id="8" name="Metin kutusu 7">
              <a:extLst>
                <a:ext uri="{FF2B5EF4-FFF2-40B4-BE49-F238E27FC236}">
                  <a16:creationId xmlns:a16="http://schemas.microsoft.com/office/drawing/2014/main" id="{E3FE3169-4594-3ED5-6C16-D0E5DE185A74}"/>
                </a:ext>
              </a:extLst>
            </p:cNvPr>
            <p:cNvSpPr txBox="1"/>
            <p:nvPr/>
          </p:nvSpPr>
          <p:spPr>
            <a:xfrm>
              <a:off x="1386746" y="5540145"/>
              <a:ext cx="6098582" cy="215444"/>
            </a:xfrm>
            <a:prstGeom prst="rect">
              <a:avLst/>
            </a:prstGeom>
            <a:noFill/>
          </p:spPr>
          <p:txBody>
            <a:bodyPr wrap="square">
              <a:spAutoFit/>
            </a:bodyPr>
            <a:lstStyle/>
            <a:p>
              <a:r>
                <a:rPr lang="en-US" sz="800" dirty="0">
                  <a:solidFill>
                    <a:schemeClr val="bg1"/>
                  </a:solidFill>
                </a:rPr>
                <a:t>https://biyokimya.vet/maddeler-ve-nitelikleri/</a:t>
              </a:r>
            </a:p>
          </p:txBody>
        </p:sp>
      </p:grpSp>
      <p:sp>
        <p:nvSpPr>
          <p:cNvPr id="2" name="Metin kutusu 1">
            <a:extLst>
              <a:ext uri="{FF2B5EF4-FFF2-40B4-BE49-F238E27FC236}">
                <a16:creationId xmlns:a16="http://schemas.microsoft.com/office/drawing/2014/main" id="{22ABC053-FAF2-0DAC-8E2E-3F7AE54A14E9}"/>
              </a:ext>
            </a:extLst>
          </p:cNvPr>
          <p:cNvSpPr txBox="1"/>
          <p:nvPr/>
        </p:nvSpPr>
        <p:spPr>
          <a:xfrm>
            <a:off x="11894623" y="6393129"/>
            <a:ext cx="297377" cy="464871"/>
          </a:xfrm>
          <a:prstGeom prst="rect">
            <a:avLst/>
          </a:prstGeom>
          <a:noFill/>
        </p:spPr>
        <p:txBody>
          <a:bodyPr wrap="square">
            <a:spAutoFit/>
          </a:bodyPr>
          <a:lstStyle/>
          <a:p>
            <a:pPr marR="0" lvl="0" algn="just">
              <a:lnSpc>
                <a:spcPct val="150000"/>
              </a:lnSpc>
              <a:spcBef>
                <a:spcPts val="0"/>
              </a:spcBef>
              <a:spcAft>
                <a:spcPts val="0"/>
              </a:spcAft>
            </a:pPr>
            <a:r>
              <a:rPr lang="tr-TR" sz="18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9</a:t>
            </a:r>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64" name="Rectangle 4">
            <a:extLst>
              <a:ext uri="{FF2B5EF4-FFF2-40B4-BE49-F238E27FC236}">
                <a16:creationId xmlns:a16="http://schemas.microsoft.com/office/drawing/2014/main" id="{08F98FEE-3C00-5671-1062-67B74367423E}"/>
              </a:ext>
            </a:extLst>
          </p:cNvPr>
          <p:cNvSpPr>
            <a:spLocks noGrp="1" noChangeArrowheads="1"/>
          </p:cNvSpPr>
          <p:nvPr>
            <p:ph type="body" idx="1"/>
          </p:nvPr>
        </p:nvSpPr>
        <p:spPr>
          <a:xfrm>
            <a:off x="881190" y="1853581"/>
            <a:ext cx="4857184" cy="4448175"/>
          </a:xfrm>
          <a:solidFill>
            <a:schemeClr val="accent1">
              <a:lumMod val="20000"/>
              <a:lumOff val="80000"/>
            </a:schemeClr>
          </a:solidFill>
          <a:ln/>
        </p:spPr>
        <p:txBody>
          <a:bodyPr>
            <a:normAutofit fontScale="85000" lnSpcReduction="10000"/>
          </a:bodyPr>
          <a:lstStyle/>
          <a:p>
            <a:pPr algn="just">
              <a:lnSpc>
                <a:spcPct val="125000"/>
              </a:lnSpc>
              <a:spcBef>
                <a:spcPct val="0"/>
              </a:spcBef>
            </a:pPr>
            <a:r>
              <a:rPr lang="tr-TR" altLang="en-US" sz="20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Termal dengedeki </a:t>
            </a:r>
            <a:r>
              <a:rPr lang="tr-TR" altLang="en-US" sz="2000" b="1"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katı</a:t>
            </a:r>
            <a:r>
              <a:rPr lang="tr-TR" altLang="en-US" sz="20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 bir madde, genellikle sabit basınçta sıcaklığının arttırılması ile </a:t>
            </a:r>
            <a:r>
              <a:rPr lang="tr-TR" altLang="en-US" sz="2000" b="1"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sıvı</a:t>
            </a:r>
            <a:r>
              <a:rPr lang="tr-TR" altLang="en-US" sz="20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 hale geçmekte, sıcaklık artırılmaya devam ederse, sıvı; </a:t>
            </a:r>
            <a:r>
              <a:rPr lang="tr-TR" altLang="en-US" sz="2000" b="1"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gaz</a:t>
            </a:r>
            <a:r>
              <a:rPr lang="tr-TR" altLang="en-US" sz="20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tr-TR" altLang="en-US" sz="20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haline geçmektedir. </a:t>
            </a:r>
          </a:p>
          <a:p>
            <a:pPr algn="just">
              <a:lnSpc>
                <a:spcPct val="125000"/>
              </a:lnSpc>
              <a:spcBef>
                <a:spcPct val="0"/>
              </a:spcBef>
            </a:pPr>
            <a:r>
              <a:rPr lang="tr-TR" altLang="en-US" sz="20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Yeterince yüksek bir sıcaklıkta gaz içindeki moleküller, rastgele doğrultularda serbestçe hareket eden gaz atomlarını oluşturmak için ayrışmaktadır.  </a:t>
            </a:r>
          </a:p>
          <a:p>
            <a:pPr algn="just">
              <a:lnSpc>
                <a:spcPct val="125000"/>
              </a:lnSpc>
              <a:spcBef>
                <a:spcPct val="0"/>
              </a:spcBef>
            </a:pPr>
            <a:r>
              <a:rPr lang="tr-TR" altLang="en-US" sz="20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Eğer enerjisi daha fazla arttırılırsa gaz atomlarından bir ya da birkaç elektron kopmakta ve serbest hareket eden yüklü parçacıklara (pozitif iyonlar ve elektronlar) ayrışarak maddenin dördüncü hali olan </a:t>
            </a:r>
            <a:r>
              <a:rPr lang="tr-TR" altLang="en-US" sz="2000" b="1"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PLAZMA</a:t>
            </a:r>
            <a:r>
              <a:rPr lang="tr-TR" altLang="en-US" sz="20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tr-TR" altLang="en-US" sz="2000" dirty="0" err="1">
                <a:effectLst>
                  <a:outerShdw blurRad="38100" dist="38100" dir="2700000" algn="tl">
                    <a:srgbClr val="000000">
                      <a:alpha val="43137"/>
                    </a:srgbClr>
                  </a:outerShdw>
                </a:effectLst>
                <a:latin typeface="Arial" panose="020B0604020202020204" pitchFamily="34" charset="0"/>
                <a:cs typeface="Arial" panose="020B0604020202020204" pitchFamily="34" charset="0"/>
              </a:rPr>
              <a:t>yı</a:t>
            </a:r>
            <a:r>
              <a:rPr lang="tr-TR" altLang="en-US" sz="20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 oluşturmaktadır. </a:t>
            </a:r>
          </a:p>
        </p:txBody>
      </p:sp>
      <p:grpSp>
        <p:nvGrpSpPr>
          <p:cNvPr id="7" name="Grup 6">
            <a:extLst>
              <a:ext uri="{FF2B5EF4-FFF2-40B4-BE49-F238E27FC236}">
                <a16:creationId xmlns:a16="http://schemas.microsoft.com/office/drawing/2014/main" id="{F13E9E7F-1753-8DF0-D755-999608681239}"/>
              </a:ext>
            </a:extLst>
          </p:cNvPr>
          <p:cNvGrpSpPr/>
          <p:nvPr/>
        </p:nvGrpSpPr>
        <p:grpSpPr>
          <a:xfrm>
            <a:off x="5989122" y="2036689"/>
            <a:ext cx="5781466" cy="4081957"/>
            <a:chOff x="6096000" y="1844675"/>
            <a:chExt cx="5781466" cy="4081957"/>
          </a:xfrm>
        </p:grpSpPr>
        <p:pic>
          <p:nvPicPr>
            <p:cNvPr id="114696" name="Picture 8" descr="Maddenin Halleri">
              <a:extLst>
                <a:ext uri="{FF2B5EF4-FFF2-40B4-BE49-F238E27FC236}">
                  <a16:creationId xmlns:a16="http://schemas.microsoft.com/office/drawing/2014/main" id="{559A2D09-BB99-1E50-6700-3EB2FC8627E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0" y="1844675"/>
              <a:ext cx="5781466" cy="387923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6" name="Metin kutusu 5">
              <a:extLst>
                <a:ext uri="{FF2B5EF4-FFF2-40B4-BE49-F238E27FC236}">
                  <a16:creationId xmlns:a16="http://schemas.microsoft.com/office/drawing/2014/main" id="{5511B74B-615B-2D23-E69A-B6ADBBD97D45}"/>
                </a:ext>
              </a:extLst>
            </p:cNvPr>
            <p:cNvSpPr txBox="1"/>
            <p:nvPr/>
          </p:nvSpPr>
          <p:spPr>
            <a:xfrm>
              <a:off x="6096000" y="5711188"/>
              <a:ext cx="5781466" cy="215444"/>
            </a:xfrm>
            <a:prstGeom prst="rect">
              <a:avLst/>
            </a:prstGeom>
            <a:noFill/>
          </p:spPr>
          <p:txBody>
            <a:bodyPr wrap="square">
              <a:spAutoFit/>
            </a:bodyPr>
            <a:lstStyle/>
            <a:p>
              <a:r>
                <a:rPr lang="en-US" sz="800" dirty="0"/>
                <a:t>https://www.muhendisbeyinler.net/maddenin-halleri-ve-ozellikleri/</a:t>
              </a:r>
            </a:p>
          </p:txBody>
        </p:sp>
      </p:grpSp>
      <p:sp>
        <p:nvSpPr>
          <p:cNvPr id="2" name="Metin kutusu 1">
            <a:extLst>
              <a:ext uri="{FF2B5EF4-FFF2-40B4-BE49-F238E27FC236}">
                <a16:creationId xmlns:a16="http://schemas.microsoft.com/office/drawing/2014/main" id="{328B8348-36A9-AF29-8735-5FD75F2C54DE}"/>
              </a:ext>
            </a:extLst>
          </p:cNvPr>
          <p:cNvSpPr txBox="1"/>
          <p:nvPr/>
        </p:nvSpPr>
        <p:spPr>
          <a:xfrm>
            <a:off x="11770589" y="6393129"/>
            <a:ext cx="421412" cy="464871"/>
          </a:xfrm>
          <a:prstGeom prst="rect">
            <a:avLst/>
          </a:prstGeom>
          <a:noFill/>
        </p:spPr>
        <p:txBody>
          <a:bodyPr wrap="square">
            <a:spAutoFit/>
          </a:bodyPr>
          <a:lstStyle/>
          <a:p>
            <a:pPr marR="0" lvl="0" algn="just">
              <a:lnSpc>
                <a:spcPct val="150000"/>
              </a:lnSpc>
              <a:spcBef>
                <a:spcPts val="0"/>
              </a:spcBef>
              <a:spcAft>
                <a:spcPts val="0"/>
              </a:spcAft>
            </a:pPr>
            <a:r>
              <a:rPr lang="tr-TR" sz="18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10</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0211" name="Rectangle 3">
            <a:extLst>
              <a:ext uri="{FF2B5EF4-FFF2-40B4-BE49-F238E27FC236}">
                <a16:creationId xmlns:a16="http://schemas.microsoft.com/office/drawing/2014/main" id="{EE9A49A9-C1C8-0926-B237-C13B70292509}"/>
              </a:ext>
            </a:extLst>
          </p:cNvPr>
          <p:cNvSpPr>
            <a:spLocks noGrp="1" noChangeArrowheads="1"/>
          </p:cNvSpPr>
          <p:nvPr>
            <p:ph type="body" idx="1"/>
          </p:nvPr>
        </p:nvSpPr>
        <p:spPr>
          <a:xfrm>
            <a:off x="666234" y="1690783"/>
            <a:ext cx="5852700" cy="4470012"/>
          </a:xfrm>
          <a:solidFill>
            <a:schemeClr val="accent1">
              <a:lumMod val="20000"/>
              <a:lumOff val="80000"/>
            </a:schemeClr>
          </a:solidFill>
        </p:spPr>
        <p:txBody>
          <a:bodyPr>
            <a:normAutofit/>
          </a:bodyPr>
          <a:lstStyle/>
          <a:p>
            <a:pPr algn="just">
              <a:lnSpc>
                <a:spcPct val="125000"/>
              </a:lnSpc>
            </a:pPr>
            <a:r>
              <a:rPr lang="tr-TR" altLang="en-US" sz="2600" b="1" dirty="0">
                <a:effectLst>
                  <a:outerShdw blurRad="38100" dist="38100" dir="2700000" algn="tl">
                    <a:srgbClr val="000000">
                      <a:alpha val="43137"/>
                    </a:srgbClr>
                  </a:outerShdw>
                </a:effectLst>
              </a:rPr>
              <a:t>Maddenin plazma hali:</a:t>
            </a:r>
            <a:endParaRPr lang="tr-TR" altLang="en-US" sz="2600" dirty="0">
              <a:effectLst>
                <a:outerShdw blurRad="38100" dist="38100" dir="2700000" algn="tl">
                  <a:srgbClr val="000000">
                    <a:alpha val="43137"/>
                  </a:srgbClr>
                </a:outerShdw>
              </a:effectLst>
            </a:endParaRPr>
          </a:p>
          <a:p>
            <a:pPr lvl="1" algn="just">
              <a:lnSpc>
                <a:spcPct val="125000"/>
              </a:lnSpc>
            </a:pPr>
            <a:r>
              <a:rPr lang="tr-TR" altLang="en-US" sz="2200" dirty="0">
                <a:effectLst>
                  <a:outerShdw blurRad="38100" dist="38100" dir="2700000" algn="tl">
                    <a:srgbClr val="000000">
                      <a:alpha val="43137"/>
                    </a:srgbClr>
                  </a:outerShdw>
                </a:effectLst>
              </a:rPr>
              <a:t>Çok yüksek sıcaklıklarda, </a:t>
            </a:r>
          </a:p>
          <a:p>
            <a:pPr lvl="1" algn="just">
              <a:lnSpc>
                <a:spcPct val="125000"/>
              </a:lnSpc>
            </a:pPr>
            <a:r>
              <a:rPr lang="tr-TR" altLang="en-US" sz="2200" dirty="0">
                <a:effectLst>
                  <a:outerShdw blurRad="38100" dist="38100" dir="2700000" algn="tl">
                    <a:srgbClr val="000000">
                      <a:alpha val="43137"/>
                    </a:srgbClr>
                  </a:outerShdw>
                </a:effectLst>
              </a:rPr>
              <a:t>Güçlü elektrik ve/veya magnetik alanlarla </a:t>
            </a:r>
          </a:p>
          <a:p>
            <a:pPr lvl="1" algn="just">
              <a:lnSpc>
                <a:spcPct val="125000"/>
              </a:lnSpc>
            </a:pPr>
            <a:r>
              <a:rPr lang="tr-TR" altLang="en-US" sz="2200" dirty="0">
                <a:effectLst>
                  <a:outerShdw blurRad="38100" dist="38100" dir="2700000" algn="tl">
                    <a:srgbClr val="000000">
                      <a:alpha val="43137"/>
                    </a:srgbClr>
                  </a:outerShdw>
                </a:effectLst>
              </a:rPr>
              <a:t>DC - AC elektriksel deşarj, </a:t>
            </a:r>
          </a:p>
          <a:p>
            <a:pPr lvl="1" algn="just">
              <a:lnSpc>
                <a:spcPct val="125000"/>
              </a:lnSpc>
            </a:pPr>
            <a:r>
              <a:rPr lang="tr-TR" altLang="en-US" sz="2200" dirty="0">
                <a:effectLst>
                  <a:outerShdw blurRad="38100" dist="38100" dir="2700000" algn="tl">
                    <a:srgbClr val="000000">
                      <a:alpha val="43137"/>
                    </a:srgbClr>
                  </a:outerShdw>
                </a:effectLst>
              </a:rPr>
              <a:t>RF deşarj, </a:t>
            </a:r>
          </a:p>
          <a:p>
            <a:pPr lvl="1" algn="just">
              <a:lnSpc>
                <a:spcPct val="125000"/>
              </a:lnSpc>
            </a:pPr>
            <a:r>
              <a:rPr lang="tr-TR" altLang="en-US" sz="2200" dirty="0">
                <a:effectLst>
                  <a:outerShdw blurRad="38100" dist="38100" dir="2700000" algn="tl">
                    <a:srgbClr val="000000">
                      <a:alpha val="43137"/>
                    </a:srgbClr>
                  </a:outerShdw>
                </a:effectLst>
              </a:rPr>
              <a:t>MW deşarj, </a:t>
            </a:r>
          </a:p>
          <a:p>
            <a:pPr lvl="1" algn="just">
              <a:lnSpc>
                <a:spcPct val="125000"/>
              </a:lnSpc>
            </a:pPr>
            <a:r>
              <a:rPr lang="tr-TR" altLang="en-US" sz="2200" dirty="0" err="1">
                <a:effectLst>
                  <a:outerShdw blurRad="38100" dist="38100" dir="2700000" algn="tl">
                    <a:srgbClr val="000000">
                      <a:alpha val="43137"/>
                    </a:srgbClr>
                  </a:outerShdw>
                </a:effectLst>
              </a:rPr>
              <a:t>Puls</a:t>
            </a:r>
            <a:r>
              <a:rPr lang="tr-TR" altLang="en-US" sz="2200" dirty="0">
                <a:effectLst>
                  <a:outerShdw blurRad="38100" dist="38100" dir="2700000" algn="tl">
                    <a:srgbClr val="000000">
                      <a:alpha val="43137"/>
                    </a:srgbClr>
                  </a:outerShdw>
                </a:effectLst>
              </a:rPr>
              <a:t> deşarj, </a:t>
            </a:r>
          </a:p>
          <a:p>
            <a:pPr lvl="1" algn="just">
              <a:lnSpc>
                <a:spcPct val="125000"/>
              </a:lnSpc>
            </a:pPr>
            <a:r>
              <a:rPr lang="tr-TR" altLang="en-US" sz="2200" dirty="0" err="1">
                <a:effectLst>
                  <a:outerShdw blurRad="38100" dist="38100" dir="2700000" algn="tl">
                    <a:srgbClr val="000000">
                      <a:alpha val="43137"/>
                    </a:srgbClr>
                  </a:outerShdw>
                </a:effectLst>
              </a:rPr>
              <a:t>Dielektrik</a:t>
            </a:r>
            <a:r>
              <a:rPr lang="tr-TR" altLang="en-US" sz="2200" dirty="0">
                <a:effectLst>
                  <a:outerShdw blurRad="38100" dist="38100" dir="2700000" algn="tl">
                    <a:srgbClr val="000000">
                      <a:alpha val="43137"/>
                    </a:srgbClr>
                  </a:outerShdw>
                </a:effectLst>
              </a:rPr>
              <a:t> bariyer deşarj gibi farklı gerilimler altında oluşturulabilmektedir. </a:t>
            </a:r>
          </a:p>
          <a:p>
            <a:pPr algn="just">
              <a:lnSpc>
                <a:spcPct val="125000"/>
              </a:lnSpc>
              <a:buFont typeface="Wingdings" panose="05000000000000000000" pitchFamily="2" charset="2"/>
              <a:buNone/>
            </a:pPr>
            <a:endParaRPr lang="en-US" altLang="en-US" sz="2400" dirty="0">
              <a:solidFill>
                <a:schemeClr val="tx2"/>
              </a:solidFill>
              <a:latin typeface="Comic Sans MS" panose="030F0702030302020204" pitchFamily="66" charset="0"/>
            </a:endParaRPr>
          </a:p>
        </p:txBody>
      </p:sp>
      <p:grpSp>
        <p:nvGrpSpPr>
          <p:cNvPr id="4" name="Grup 3">
            <a:extLst>
              <a:ext uri="{FF2B5EF4-FFF2-40B4-BE49-F238E27FC236}">
                <a16:creationId xmlns:a16="http://schemas.microsoft.com/office/drawing/2014/main" id="{FDFBD47C-CBF6-D306-15EA-CB2527379E7F}"/>
              </a:ext>
            </a:extLst>
          </p:cNvPr>
          <p:cNvGrpSpPr/>
          <p:nvPr/>
        </p:nvGrpSpPr>
        <p:grpSpPr>
          <a:xfrm>
            <a:off x="6518934" y="1685893"/>
            <a:ext cx="5673066" cy="3285641"/>
            <a:chOff x="6317456" y="2030278"/>
            <a:chExt cx="5673066" cy="3285641"/>
          </a:xfrm>
        </p:grpSpPr>
        <p:pic>
          <p:nvPicPr>
            <p:cNvPr id="110594" name="Picture 2" descr="Images showing 3 plasma forms: Sun, lightening, plasma cutting">
              <a:extLst>
                <a:ext uri="{FF2B5EF4-FFF2-40B4-BE49-F238E27FC236}">
                  <a16:creationId xmlns:a16="http://schemas.microsoft.com/office/drawing/2014/main" id="{BCAF9F58-508B-469F-7EC3-C581536C2FF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6297" b="6828"/>
            <a:stretch/>
          </p:blipFill>
          <p:spPr bwMode="auto">
            <a:xfrm>
              <a:off x="6317456" y="2030278"/>
              <a:ext cx="5673066" cy="328564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3" name="Metin kutusu 2">
              <a:extLst>
                <a:ext uri="{FF2B5EF4-FFF2-40B4-BE49-F238E27FC236}">
                  <a16:creationId xmlns:a16="http://schemas.microsoft.com/office/drawing/2014/main" id="{AB38ED91-6C85-3E4F-C9A4-28D44EAEE5C0}"/>
                </a:ext>
              </a:extLst>
            </p:cNvPr>
            <p:cNvSpPr txBox="1"/>
            <p:nvPr/>
          </p:nvSpPr>
          <p:spPr>
            <a:xfrm>
              <a:off x="6317456" y="5100475"/>
              <a:ext cx="4548466" cy="215444"/>
            </a:xfrm>
            <a:prstGeom prst="rect">
              <a:avLst/>
            </a:prstGeom>
            <a:noFill/>
          </p:spPr>
          <p:txBody>
            <a:bodyPr wrap="square">
              <a:spAutoFit/>
            </a:bodyPr>
            <a:lstStyle/>
            <a:p>
              <a:r>
                <a:rPr lang="en-US" sz="800" dirty="0">
                  <a:solidFill>
                    <a:schemeClr val="bg1"/>
                  </a:solidFill>
                </a:rPr>
                <a:t>https://www.sciencelearn.org.nz/resources/238-plasmas-explained</a:t>
              </a:r>
            </a:p>
          </p:txBody>
        </p:sp>
      </p:grpSp>
      <p:sp>
        <p:nvSpPr>
          <p:cNvPr id="6" name="Metin kutusu 5">
            <a:extLst>
              <a:ext uri="{FF2B5EF4-FFF2-40B4-BE49-F238E27FC236}">
                <a16:creationId xmlns:a16="http://schemas.microsoft.com/office/drawing/2014/main" id="{5F875B43-9AB5-A13C-4DCE-184231871FF3}"/>
              </a:ext>
            </a:extLst>
          </p:cNvPr>
          <p:cNvSpPr txBox="1"/>
          <p:nvPr/>
        </p:nvSpPr>
        <p:spPr>
          <a:xfrm>
            <a:off x="6518934" y="4998708"/>
            <a:ext cx="5114306" cy="1338828"/>
          </a:xfrm>
          <a:prstGeom prst="rect">
            <a:avLst/>
          </a:prstGeom>
          <a:noFill/>
        </p:spPr>
        <p:txBody>
          <a:bodyPr wrap="square">
            <a:spAutoFit/>
          </a:bodyPr>
          <a:lstStyle/>
          <a:p>
            <a:pPr algn="just">
              <a:lnSpc>
                <a:spcPct val="125000"/>
              </a:lnSpc>
            </a:pPr>
            <a:r>
              <a:rPr lang="tr-TR" altLang="en-US" sz="1800" dirty="0">
                <a:effectLst>
                  <a:outerShdw blurRad="38100" dist="38100" dir="2700000" algn="tl">
                    <a:srgbClr val="000000">
                      <a:alpha val="43137"/>
                    </a:srgbClr>
                  </a:outerShdw>
                </a:effectLst>
              </a:rPr>
              <a:t>Güneş sisteminin dışında, evrenin % 99’unun plazma halinde olduğu tahmin edilmektedir. </a:t>
            </a:r>
          </a:p>
          <a:p>
            <a:r>
              <a:rPr lang="tr-TR" altLang="en-US" sz="1800" dirty="0">
                <a:effectLst>
                  <a:outerShdw blurRad="38100" dist="38100" dir="2700000" algn="tl">
                    <a:srgbClr val="000000">
                      <a:alpha val="43137"/>
                    </a:srgbClr>
                  </a:outerShdw>
                </a:effectLst>
              </a:rPr>
              <a:t> </a:t>
            </a:r>
            <a:r>
              <a:rPr lang="fr-FR" altLang="en-US" sz="1800" dirty="0">
                <a:effectLst>
                  <a:outerShdw blurRad="38100" dist="38100" dir="2700000" algn="tl">
                    <a:srgbClr val="000000">
                      <a:alpha val="43137"/>
                    </a:srgbClr>
                  </a:outerShdw>
                </a:effectLst>
              </a:rPr>
              <a:t>10.000 </a:t>
            </a:r>
            <a:r>
              <a:rPr lang="fr-FR" altLang="en-US" sz="1800" dirty="0">
                <a:effectLst>
                  <a:outerShdw blurRad="38100" dist="38100" dir="2700000" algn="tl">
                    <a:srgbClr val="000000">
                      <a:alpha val="43137"/>
                    </a:srgbClr>
                  </a:outerShdw>
                </a:effectLst>
                <a:sym typeface="Symbol" panose="05050102010706020507" pitchFamily="18" charset="2"/>
              </a:rPr>
              <a:t></a:t>
            </a:r>
            <a:r>
              <a:rPr lang="fr-FR" altLang="en-US" sz="1800" dirty="0" err="1">
                <a:effectLst>
                  <a:outerShdw blurRad="38100" dist="38100" dir="2700000" algn="tl">
                    <a:srgbClr val="000000">
                      <a:alpha val="43137"/>
                    </a:srgbClr>
                  </a:outerShdw>
                </a:effectLst>
              </a:rPr>
              <a:t>K’nin</a:t>
            </a:r>
            <a:r>
              <a:rPr lang="fr-FR" altLang="en-US" sz="1800" dirty="0">
                <a:effectLst>
                  <a:outerShdw blurRad="38100" dist="38100" dir="2700000" algn="tl">
                    <a:srgbClr val="000000">
                      <a:alpha val="43137"/>
                    </a:srgbClr>
                  </a:outerShdw>
                </a:effectLst>
              </a:rPr>
              <a:t> </a:t>
            </a:r>
            <a:r>
              <a:rPr lang="fr-FR" altLang="en-US" sz="1800" dirty="0" err="1">
                <a:effectLst>
                  <a:outerShdw blurRad="38100" dist="38100" dir="2700000" algn="tl">
                    <a:srgbClr val="000000">
                      <a:alpha val="43137"/>
                    </a:srgbClr>
                  </a:outerShdw>
                </a:effectLst>
              </a:rPr>
              <a:t>üzerindeki</a:t>
            </a:r>
            <a:r>
              <a:rPr lang="fr-FR" altLang="en-US" sz="1800" dirty="0">
                <a:effectLst>
                  <a:outerShdw blurRad="38100" dist="38100" dir="2700000" algn="tl">
                    <a:srgbClr val="000000">
                      <a:alpha val="43137"/>
                    </a:srgbClr>
                  </a:outerShdw>
                </a:effectLst>
              </a:rPr>
              <a:t> </a:t>
            </a:r>
            <a:r>
              <a:rPr lang="fr-FR" altLang="en-US" sz="1800" dirty="0" err="1">
                <a:effectLst>
                  <a:outerShdw blurRad="38100" dist="38100" dir="2700000" algn="tl">
                    <a:srgbClr val="000000">
                      <a:alpha val="43137"/>
                    </a:srgbClr>
                  </a:outerShdw>
                </a:effectLst>
              </a:rPr>
              <a:t>sıcaklıklarda</a:t>
            </a:r>
            <a:r>
              <a:rPr lang="fr-FR" altLang="en-US" sz="1800" dirty="0">
                <a:effectLst>
                  <a:outerShdw blurRad="38100" dist="38100" dir="2700000" algn="tl">
                    <a:srgbClr val="000000">
                      <a:alpha val="43137"/>
                    </a:srgbClr>
                  </a:outerShdw>
                </a:effectLst>
              </a:rPr>
              <a:t> </a:t>
            </a:r>
            <a:r>
              <a:rPr lang="fr-FR" altLang="en-US" sz="1800" dirty="0" err="1">
                <a:effectLst>
                  <a:outerShdw blurRad="38100" dist="38100" dir="2700000" algn="tl">
                    <a:srgbClr val="000000">
                      <a:alpha val="43137"/>
                    </a:srgbClr>
                  </a:outerShdw>
                </a:effectLst>
              </a:rPr>
              <a:t>tüm</a:t>
            </a:r>
            <a:r>
              <a:rPr lang="fr-FR" altLang="en-US" sz="1800" dirty="0">
                <a:effectLst>
                  <a:outerShdw blurRad="38100" dist="38100" dir="2700000" algn="tl">
                    <a:srgbClr val="000000">
                      <a:alpha val="43137"/>
                    </a:srgbClr>
                  </a:outerShdw>
                </a:effectLst>
              </a:rPr>
              <a:t> </a:t>
            </a:r>
            <a:r>
              <a:rPr lang="fr-FR" altLang="en-US" sz="1800" dirty="0" err="1">
                <a:effectLst>
                  <a:outerShdw blurRad="38100" dist="38100" dir="2700000" algn="tl">
                    <a:srgbClr val="000000">
                      <a:alpha val="43137"/>
                    </a:srgbClr>
                  </a:outerShdw>
                </a:effectLst>
              </a:rPr>
              <a:t>molekül</a:t>
            </a:r>
            <a:r>
              <a:rPr lang="fr-FR" altLang="en-US" sz="1800" dirty="0">
                <a:effectLst>
                  <a:outerShdw blurRad="38100" dist="38100" dir="2700000" algn="tl">
                    <a:srgbClr val="000000">
                      <a:alpha val="43137"/>
                    </a:srgbClr>
                  </a:outerShdw>
                </a:effectLst>
              </a:rPr>
              <a:t> </a:t>
            </a:r>
            <a:r>
              <a:rPr lang="fr-FR" altLang="en-US" sz="1800" dirty="0" err="1">
                <a:effectLst>
                  <a:outerShdw blurRad="38100" dist="38100" dir="2700000" algn="tl">
                    <a:srgbClr val="000000">
                      <a:alpha val="43137"/>
                    </a:srgbClr>
                  </a:outerShdw>
                </a:effectLst>
              </a:rPr>
              <a:t>ve</a:t>
            </a:r>
            <a:r>
              <a:rPr lang="fr-FR" altLang="en-US" sz="1800" dirty="0">
                <a:effectLst>
                  <a:outerShdw blurRad="38100" dist="38100" dir="2700000" algn="tl">
                    <a:srgbClr val="000000">
                      <a:alpha val="43137"/>
                    </a:srgbClr>
                  </a:outerShdw>
                </a:effectLst>
              </a:rPr>
              <a:t> </a:t>
            </a:r>
            <a:r>
              <a:rPr lang="fr-FR" altLang="en-US" sz="1800" dirty="0" err="1">
                <a:effectLst>
                  <a:outerShdw blurRad="38100" dist="38100" dir="2700000" algn="tl">
                    <a:srgbClr val="000000">
                      <a:alpha val="43137"/>
                    </a:srgbClr>
                  </a:outerShdw>
                </a:effectLst>
              </a:rPr>
              <a:t>atomlar</a:t>
            </a:r>
            <a:r>
              <a:rPr lang="fr-FR" altLang="en-US" sz="1800" dirty="0">
                <a:effectLst>
                  <a:outerShdw blurRad="38100" dist="38100" dir="2700000" algn="tl">
                    <a:srgbClr val="000000">
                      <a:alpha val="43137"/>
                    </a:srgbClr>
                  </a:outerShdw>
                </a:effectLst>
              </a:rPr>
              <a:t> </a:t>
            </a:r>
            <a:r>
              <a:rPr lang="fr-FR" altLang="en-US" sz="1800" dirty="0" err="1">
                <a:effectLst>
                  <a:outerShdw blurRad="38100" dist="38100" dir="2700000" algn="tl">
                    <a:srgbClr val="000000">
                      <a:alpha val="43137"/>
                    </a:srgbClr>
                  </a:outerShdw>
                </a:effectLst>
              </a:rPr>
              <a:t>iyon</a:t>
            </a:r>
            <a:r>
              <a:rPr lang="fr-FR" altLang="en-US" sz="1800" dirty="0">
                <a:effectLst>
                  <a:outerShdw blurRad="38100" dist="38100" dir="2700000" algn="tl">
                    <a:srgbClr val="000000">
                      <a:alpha val="43137"/>
                    </a:srgbClr>
                  </a:outerShdw>
                </a:effectLst>
              </a:rPr>
              <a:t> haline </a:t>
            </a:r>
            <a:r>
              <a:rPr lang="fr-FR" altLang="en-US" sz="1800" dirty="0" err="1">
                <a:effectLst>
                  <a:outerShdw blurRad="38100" dist="38100" dir="2700000" algn="tl">
                    <a:srgbClr val="000000">
                      <a:alpha val="43137"/>
                    </a:srgbClr>
                  </a:outerShdw>
                </a:effectLst>
              </a:rPr>
              <a:t>geçmektedir</a:t>
            </a:r>
            <a:r>
              <a:rPr lang="fr-FR" altLang="en-US" sz="1800" dirty="0">
                <a:effectLst>
                  <a:outerShdw blurRad="38100" dist="38100" dir="2700000" algn="tl">
                    <a:srgbClr val="000000">
                      <a:alpha val="43137"/>
                    </a:srgbClr>
                  </a:outerShdw>
                </a:effectLst>
              </a:rPr>
              <a:t>. </a:t>
            </a:r>
            <a:endParaRPr lang="tr-TR" altLang="en-US" sz="1800" dirty="0">
              <a:effectLst>
                <a:outerShdw blurRad="38100" dist="38100" dir="2700000" algn="tl">
                  <a:srgbClr val="000000">
                    <a:alpha val="43137"/>
                  </a:srgbClr>
                </a:outerShdw>
              </a:effectLst>
            </a:endParaRPr>
          </a:p>
        </p:txBody>
      </p:sp>
      <p:sp>
        <p:nvSpPr>
          <p:cNvPr id="2" name="Metin kutusu 1">
            <a:extLst>
              <a:ext uri="{FF2B5EF4-FFF2-40B4-BE49-F238E27FC236}">
                <a16:creationId xmlns:a16="http://schemas.microsoft.com/office/drawing/2014/main" id="{3F960AC9-0FB2-CF47-A12C-658AE1031DA0}"/>
              </a:ext>
            </a:extLst>
          </p:cNvPr>
          <p:cNvSpPr txBox="1"/>
          <p:nvPr/>
        </p:nvSpPr>
        <p:spPr>
          <a:xfrm>
            <a:off x="11770589" y="6393129"/>
            <a:ext cx="421412" cy="464871"/>
          </a:xfrm>
          <a:prstGeom prst="rect">
            <a:avLst/>
          </a:prstGeom>
          <a:noFill/>
        </p:spPr>
        <p:txBody>
          <a:bodyPr wrap="square">
            <a:spAutoFit/>
          </a:bodyPr>
          <a:lstStyle/>
          <a:p>
            <a:pPr marR="0" lvl="0" algn="just">
              <a:lnSpc>
                <a:spcPct val="150000"/>
              </a:lnSpc>
              <a:spcBef>
                <a:spcPts val="0"/>
              </a:spcBef>
              <a:spcAft>
                <a:spcPts val="0"/>
              </a:spcAft>
            </a:pPr>
            <a:r>
              <a:rPr lang="tr-TR" sz="18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11</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70" name="Rectangle 6">
            <a:extLst>
              <a:ext uri="{FF2B5EF4-FFF2-40B4-BE49-F238E27FC236}">
                <a16:creationId xmlns:a16="http://schemas.microsoft.com/office/drawing/2014/main" id="{24B064C9-FE11-C519-4ED9-FBA9B544A11C}"/>
              </a:ext>
            </a:extLst>
          </p:cNvPr>
          <p:cNvSpPr>
            <a:spLocks noGrp="1" noChangeArrowheads="1"/>
          </p:cNvSpPr>
          <p:nvPr>
            <p:ph type="body" idx="1"/>
          </p:nvPr>
        </p:nvSpPr>
        <p:spPr>
          <a:xfrm>
            <a:off x="712520" y="1840675"/>
            <a:ext cx="5593278" cy="4750130"/>
          </a:xfrm>
          <a:solidFill>
            <a:schemeClr val="accent1">
              <a:lumMod val="20000"/>
              <a:lumOff val="80000"/>
            </a:schemeClr>
          </a:solidFill>
          <a:ln/>
        </p:spPr>
        <p:txBody>
          <a:bodyPr>
            <a:normAutofit fontScale="77500" lnSpcReduction="20000"/>
          </a:bodyPr>
          <a:lstStyle/>
          <a:p>
            <a:pPr algn="just"/>
            <a:endParaRPr lang="tr-TR" altLang="zh-CN" sz="2000" dirty="0">
              <a:solidFill>
                <a:schemeClr val="tx2"/>
              </a:solidFill>
              <a:latin typeface="Comic Sans MS" panose="030F0702030302020204" pitchFamily="66" charset="0"/>
            </a:endParaRPr>
          </a:p>
          <a:p>
            <a:pPr algn="just"/>
            <a:r>
              <a:rPr lang="tr-TR" altLang="zh-CN" sz="2200" dirty="0">
                <a:effectLst>
                  <a:outerShdw blurRad="38100" dist="38100" dir="2700000" algn="tl">
                    <a:srgbClr val="000000">
                      <a:alpha val="43137"/>
                    </a:srgbClr>
                  </a:outerShdw>
                </a:effectLst>
              </a:rPr>
              <a:t>Plazma, maddenin gaz haline yakın gözükmektedir.  Fakat iki faz arasında önemli farklılıklar bulunmaktadır:</a:t>
            </a:r>
          </a:p>
          <a:p>
            <a:pPr algn="just"/>
            <a:r>
              <a:rPr lang="tr-TR" altLang="zh-CN" sz="2200" dirty="0">
                <a:effectLst>
                  <a:outerShdw blurRad="38100" dist="38100" dir="2700000" algn="tl">
                    <a:srgbClr val="000000">
                      <a:alpha val="43137"/>
                    </a:srgbClr>
                  </a:outerShdw>
                </a:effectLst>
              </a:rPr>
              <a:t>Gazlar elektriği iletmezken, plazma iyi bir elektriksel iletkendir. Bunun nedeni gazların nötral parçacıklardan, plazmanın ise iyonize olmuş gazlardan oluşmasıdır. </a:t>
            </a:r>
          </a:p>
          <a:p>
            <a:pPr algn="just"/>
            <a:r>
              <a:rPr lang="tr-TR" altLang="zh-CN" sz="2200" dirty="0">
                <a:effectLst>
                  <a:outerShdw blurRad="38100" dist="38100" dir="2700000" algn="tl">
                    <a:srgbClr val="000000">
                      <a:alpha val="43137"/>
                    </a:srgbClr>
                  </a:outerShdw>
                </a:effectLst>
              </a:rPr>
              <a:t>Gazlar boşluğu doldurma eğiliminde olmasına rağmen, plazmalarda toplanma eğilimi vardır. </a:t>
            </a:r>
          </a:p>
          <a:p>
            <a:pPr algn="just"/>
            <a:r>
              <a:rPr lang="tr-TR" altLang="zh-CN" sz="2200" dirty="0">
                <a:effectLst>
                  <a:outerShdw blurRad="38100" dist="38100" dir="2700000" algn="tl">
                    <a:srgbClr val="000000">
                      <a:alpha val="43137"/>
                    </a:srgbClr>
                  </a:outerShdw>
                </a:effectLst>
              </a:rPr>
              <a:t>Gazlarda moleküller ve atomlar arasındaki çekim kuvvetleri zayıf iken, plazmalarda yüklü parçacıklar arasındaki </a:t>
            </a:r>
            <a:r>
              <a:rPr lang="tr-TR" altLang="zh-CN" sz="2200" dirty="0" err="1">
                <a:effectLst>
                  <a:outerShdw blurRad="38100" dist="38100" dir="2700000" algn="tl">
                    <a:srgbClr val="000000">
                      <a:alpha val="43137"/>
                    </a:srgbClr>
                  </a:outerShdw>
                </a:effectLst>
              </a:rPr>
              <a:t>Coulomb</a:t>
            </a:r>
            <a:r>
              <a:rPr lang="tr-TR" altLang="zh-CN" sz="2200" dirty="0">
                <a:effectLst>
                  <a:outerShdw blurRad="38100" dist="38100" dir="2700000" algn="tl">
                    <a:srgbClr val="000000">
                      <a:alpha val="43137"/>
                    </a:srgbClr>
                  </a:outerShdw>
                </a:effectLst>
              </a:rPr>
              <a:t> çekim kuvvetleri çok uzak mesafelerde bile etkili olmaktadır.</a:t>
            </a:r>
          </a:p>
          <a:p>
            <a:pPr algn="just"/>
            <a:r>
              <a:rPr lang="tr-TR" altLang="en-US" sz="2200" dirty="0">
                <a:effectLst>
                  <a:outerShdw blurRad="38100" dist="38100" dir="2700000" algn="tl">
                    <a:srgbClr val="000000">
                      <a:alpha val="43137"/>
                    </a:srgbClr>
                  </a:outerShdw>
                </a:effectLst>
              </a:rPr>
              <a:t>Plazma, yerçekiminden çok elektrik ve manyetik alanlardan daha kolay etkilenir. </a:t>
            </a:r>
            <a:endParaRPr lang="tr-TR" altLang="zh-CN" sz="2200" dirty="0">
              <a:effectLst>
                <a:outerShdw blurRad="38100" dist="38100" dir="2700000" algn="tl">
                  <a:srgbClr val="000000">
                    <a:alpha val="43137"/>
                  </a:srgbClr>
                </a:outerShdw>
              </a:effectLst>
            </a:endParaRPr>
          </a:p>
          <a:p>
            <a:pPr algn="just"/>
            <a:r>
              <a:rPr lang="tr-TR" altLang="en-US" sz="2200" dirty="0">
                <a:effectLst>
                  <a:outerShdw blurRad="38100" dist="38100" dir="2700000" algn="tl">
                    <a:srgbClr val="000000">
                      <a:alpha val="43137"/>
                    </a:srgbClr>
                  </a:outerShdw>
                </a:effectLst>
              </a:rPr>
              <a:t>Plazmadaki elektronların ve iyonların hareketi kendi elektrik ve manyetik alanlarını üretir. </a:t>
            </a:r>
          </a:p>
          <a:p>
            <a:pPr algn="just"/>
            <a:r>
              <a:rPr lang="tr-TR" altLang="en-US" sz="2200" dirty="0">
                <a:effectLst>
                  <a:outerShdw blurRad="38100" dist="38100" dir="2700000" algn="tl">
                    <a:srgbClr val="000000">
                      <a:alpha val="43137"/>
                    </a:srgbClr>
                  </a:outerShdw>
                </a:effectLst>
              </a:rPr>
              <a:t>Plazmayı oluşturan parçacıkların tamamen kaotik ve yüksek enerjili durumu nedeniyle, kendi elektromanyetik radyasyonunu üretir. </a:t>
            </a:r>
          </a:p>
          <a:p>
            <a:pPr algn="just"/>
            <a:endParaRPr lang="tr-TR" altLang="zh-CN" sz="2400" dirty="0">
              <a:effectLst>
                <a:outerShdw blurRad="38100" dist="38100" dir="2700000" algn="tl">
                  <a:srgbClr val="000000">
                    <a:alpha val="43137"/>
                  </a:srgbClr>
                </a:outerShdw>
              </a:effectLst>
            </a:endParaRPr>
          </a:p>
          <a:p>
            <a:pPr algn="just"/>
            <a:endParaRPr lang="tr-TR" altLang="zh-CN" sz="2400" dirty="0">
              <a:effectLst>
                <a:outerShdw blurRad="38100" dist="38100" dir="2700000" algn="tl">
                  <a:srgbClr val="000000">
                    <a:alpha val="43137"/>
                  </a:srgbClr>
                </a:outerShdw>
              </a:effectLst>
            </a:endParaRPr>
          </a:p>
          <a:p>
            <a:pPr algn="just"/>
            <a:endParaRPr lang="tr-TR" altLang="zh-CN" sz="2400" dirty="0">
              <a:effectLst>
                <a:outerShdw blurRad="38100" dist="38100" dir="2700000" algn="tl">
                  <a:srgbClr val="000000">
                    <a:alpha val="43137"/>
                  </a:srgbClr>
                </a:outerShdw>
              </a:effectLst>
            </a:endParaRPr>
          </a:p>
          <a:p>
            <a:pPr algn="just"/>
            <a:endParaRPr lang="en-US" altLang="en-US" sz="2400" dirty="0">
              <a:effectLst>
                <a:outerShdw blurRad="38100" dist="38100" dir="2700000" algn="tl">
                  <a:srgbClr val="000000">
                    <a:alpha val="43137"/>
                  </a:srgbClr>
                </a:outerShdw>
              </a:effectLst>
            </a:endParaRPr>
          </a:p>
        </p:txBody>
      </p:sp>
      <p:grpSp>
        <p:nvGrpSpPr>
          <p:cNvPr id="12" name="Grup 11">
            <a:extLst>
              <a:ext uri="{FF2B5EF4-FFF2-40B4-BE49-F238E27FC236}">
                <a16:creationId xmlns:a16="http://schemas.microsoft.com/office/drawing/2014/main" id="{E7097C27-3F18-3FFD-3511-B7AF67B5127F}"/>
              </a:ext>
            </a:extLst>
          </p:cNvPr>
          <p:cNvGrpSpPr/>
          <p:nvPr/>
        </p:nvGrpSpPr>
        <p:grpSpPr>
          <a:xfrm>
            <a:off x="6707529" y="2533485"/>
            <a:ext cx="4975860" cy="3192317"/>
            <a:chOff x="6339395" y="1582428"/>
            <a:chExt cx="4975860" cy="3192317"/>
          </a:xfrm>
        </p:grpSpPr>
        <p:sp>
          <p:nvSpPr>
            <p:cNvPr id="9" name="Metin kutusu 8">
              <a:extLst>
                <a:ext uri="{FF2B5EF4-FFF2-40B4-BE49-F238E27FC236}">
                  <a16:creationId xmlns:a16="http://schemas.microsoft.com/office/drawing/2014/main" id="{E746B0E6-3F56-17D5-0109-67F359BE3FBF}"/>
                </a:ext>
              </a:extLst>
            </p:cNvPr>
            <p:cNvSpPr txBox="1"/>
            <p:nvPr/>
          </p:nvSpPr>
          <p:spPr>
            <a:xfrm>
              <a:off x="6999464" y="4611865"/>
              <a:ext cx="3975265" cy="162880"/>
            </a:xfrm>
            <a:prstGeom prst="rect">
              <a:avLst/>
            </a:prstGeom>
            <a:noFill/>
          </p:spPr>
          <p:txBody>
            <a:bodyPr wrap="square">
              <a:spAutoFit/>
            </a:bodyPr>
            <a:lstStyle/>
            <a:p>
              <a:r>
                <a:rPr lang="en-US" sz="800" dirty="0"/>
                <a:t>https://www.wondriumdaily.com/different-states-of-matter-liquids-gases-and-plasma/</a:t>
              </a:r>
            </a:p>
          </p:txBody>
        </p:sp>
        <p:pic>
          <p:nvPicPr>
            <p:cNvPr id="11" name="Resim 10">
              <a:extLst>
                <a:ext uri="{FF2B5EF4-FFF2-40B4-BE49-F238E27FC236}">
                  <a16:creationId xmlns:a16="http://schemas.microsoft.com/office/drawing/2014/main" id="{175C1FC5-A213-3864-8E83-C7DEA0345B98}"/>
                </a:ext>
              </a:extLst>
            </p:cNvPr>
            <p:cNvPicPr>
              <a:picLocks noChangeAspect="1"/>
            </p:cNvPicPr>
            <p:nvPr/>
          </p:nvPicPr>
          <p:blipFill>
            <a:blip r:embed="rId2"/>
            <a:stretch>
              <a:fillRect/>
            </a:stretch>
          </p:blipFill>
          <p:spPr>
            <a:xfrm>
              <a:off x="6339395" y="1582428"/>
              <a:ext cx="4975860" cy="3009900"/>
            </a:xfrm>
            <a:prstGeom prst="rect">
              <a:avLst/>
            </a:prstGeom>
          </p:spPr>
        </p:pic>
      </p:grpSp>
      <p:sp>
        <p:nvSpPr>
          <p:cNvPr id="2" name="Metin kutusu 1">
            <a:extLst>
              <a:ext uri="{FF2B5EF4-FFF2-40B4-BE49-F238E27FC236}">
                <a16:creationId xmlns:a16="http://schemas.microsoft.com/office/drawing/2014/main" id="{6858F41F-012C-39C4-2F41-BF6328B5203F}"/>
              </a:ext>
            </a:extLst>
          </p:cNvPr>
          <p:cNvSpPr txBox="1"/>
          <p:nvPr/>
        </p:nvSpPr>
        <p:spPr>
          <a:xfrm>
            <a:off x="11770589" y="6393129"/>
            <a:ext cx="421412" cy="464871"/>
          </a:xfrm>
          <a:prstGeom prst="rect">
            <a:avLst/>
          </a:prstGeom>
          <a:noFill/>
        </p:spPr>
        <p:txBody>
          <a:bodyPr wrap="square">
            <a:spAutoFit/>
          </a:bodyPr>
          <a:lstStyle/>
          <a:p>
            <a:pPr marR="0" lvl="0" algn="just">
              <a:lnSpc>
                <a:spcPct val="150000"/>
              </a:lnSpc>
              <a:spcBef>
                <a:spcPts val="0"/>
              </a:spcBef>
              <a:spcAft>
                <a:spcPts val="0"/>
              </a:spcAft>
            </a:pPr>
            <a:r>
              <a:rPr lang="tr-TR" sz="18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12</a:t>
            </a:r>
          </a:p>
        </p:txBody>
      </p:sp>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a:extLst>
              <a:ext uri="{FF2B5EF4-FFF2-40B4-BE49-F238E27FC236}">
                <a16:creationId xmlns:a16="http://schemas.microsoft.com/office/drawing/2014/main" id="{A0069A98-4240-B7FD-8E2E-F6220942129B}"/>
              </a:ext>
            </a:extLst>
          </p:cNvPr>
          <p:cNvSpPr>
            <a:spLocks noGrp="1" noChangeArrowheads="1"/>
          </p:cNvSpPr>
          <p:nvPr>
            <p:ph type="body" idx="1"/>
          </p:nvPr>
        </p:nvSpPr>
        <p:spPr>
          <a:xfrm>
            <a:off x="792667" y="1710140"/>
            <a:ext cx="10606666" cy="4351338"/>
          </a:xfrm>
          <a:solidFill>
            <a:schemeClr val="accent1">
              <a:lumMod val="20000"/>
              <a:lumOff val="80000"/>
            </a:schemeClr>
          </a:solidFill>
        </p:spPr>
        <p:txBody>
          <a:bodyPr>
            <a:normAutofit/>
          </a:bodyPr>
          <a:lstStyle/>
          <a:p>
            <a:r>
              <a:rPr lang="tr-TR" altLang="en-US" dirty="0">
                <a:effectLst>
                  <a:outerShdw blurRad="38100" dist="38100" dir="2700000" algn="tl">
                    <a:srgbClr val="000000">
                      <a:alpha val="43137"/>
                    </a:srgbClr>
                  </a:outerShdw>
                </a:effectLst>
              </a:rPr>
              <a:t>Plazmada</a:t>
            </a:r>
          </a:p>
          <a:p>
            <a:pPr lvl="1"/>
            <a:r>
              <a:rPr lang="tr-TR" altLang="en-US" sz="2600" dirty="0">
                <a:effectLst>
                  <a:outerShdw blurRad="38100" dist="38100" dir="2700000" algn="tl">
                    <a:srgbClr val="000000">
                      <a:alpha val="43137"/>
                    </a:srgbClr>
                  </a:outerShdw>
                </a:effectLst>
              </a:rPr>
              <a:t>radikaller,</a:t>
            </a:r>
          </a:p>
          <a:p>
            <a:pPr lvl="1"/>
            <a:r>
              <a:rPr lang="tr-TR" altLang="en-US" sz="2600" dirty="0">
                <a:effectLst>
                  <a:outerShdw blurRad="38100" dist="38100" dir="2700000" algn="tl">
                    <a:srgbClr val="000000">
                      <a:alpha val="43137"/>
                    </a:srgbClr>
                  </a:outerShdw>
                </a:effectLst>
              </a:rPr>
              <a:t>elektronlar, </a:t>
            </a:r>
          </a:p>
          <a:p>
            <a:pPr lvl="1"/>
            <a:r>
              <a:rPr lang="tr-TR" altLang="en-US" sz="2600" dirty="0">
                <a:effectLst>
                  <a:outerShdw blurRad="38100" dist="38100" dir="2700000" algn="tl">
                    <a:srgbClr val="000000">
                      <a:alpha val="43137"/>
                    </a:srgbClr>
                  </a:outerShdw>
                </a:effectLst>
              </a:rPr>
              <a:t>fotonlar,</a:t>
            </a:r>
          </a:p>
          <a:p>
            <a:pPr lvl="1"/>
            <a:r>
              <a:rPr lang="tr-TR" altLang="en-US" sz="2600" dirty="0">
                <a:effectLst>
                  <a:outerShdw blurRad="38100" dist="38100" dir="2700000" algn="tl">
                    <a:srgbClr val="000000">
                      <a:alpha val="43137"/>
                    </a:srgbClr>
                  </a:outerShdw>
                </a:effectLst>
                <a:sym typeface="Symbol" panose="05050102010706020507" pitchFamily="18" charset="2"/>
              </a:rPr>
              <a:t>iyonlar,</a:t>
            </a:r>
            <a:endParaRPr lang="tr-TR" altLang="en-US" sz="2600" dirty="0">
              <a:effectLst>
                <a:outerShdw blurRad="38100" dist="38100" dir="2700000" algn="tl">
                  <a:srgbClr val="000000">
                    <a:alpha val="43137"/>
                  </a:srgbClr>
                </a:outerShdw>
              </a:effectLst>
            </a:endParaRPr>
          </a:p>
          <a:p>
            <a:pPr lvl="1"/>
            <a:r>
              <a:rPr lang="tr-TR" altLang="en-US" sz="2600" dirty="0">
                <a:effectLst>
                  <a:outerShdw blurRad="38100" dist="38100" dir="2700000" algn="tl">
                    <a:srgbClr val="000000">
                      <a:alpha val="43137"/>
                    </a:srgbClr>
                  </a:outerShdw>
                </a:effectLst>
              </a:rPr>
              <a:t>nötr atomlar, </a:t>
            </a:r>
          </a:p>
          <a:p>
            <a:pPr lvl="1"/>
            <a:r>
              <a:rPr lang="tr-TR" altLang="en-US" sz="2600" dirty="0">
                <a:effectLst>
                  <a:outerShdw blurRad="38100" dist="38100" dir="2700000" algn="tl">
                    <a:srgbClr val="000000">
                      <a:alpha val="43137"/>
                    </a:srgbClr>
                  </a:outerShdw>
                </a:effectLst>
              </a:rPr>
              <a:t>uyarılmış-yarı kararlı parçacıklar, </a:t>
            </a:r>
          </a:p>
          <a:p>
            <a:pPr lvl="1"/>
            <a:r>
              <a:rPr lang="tr-TR" altLang="en-US" sz="2600" dirty="0">
                <a:effectLst>
                  <a:outerShdw blurRad="38100" dist="38100" dir="2700000" algn="tl">
                    <a:srgbClr val="000000">
                      <a:alpha val="43137"/>
                    </a:srgbClr>
                  </a:outerShdw>
                </a:effectLst>
              </a:rPr>
              <a:t>Kararlı parçacıklar, </a:t>
            </a:r>
          </a:p>
          <a:p>
            <a:pPr lvl="1"/>
            <a:r>
              <a:rPr lang="tr-TR" altLang="en-US" sz="2600" dirty="0">
                <a:effectLst>
                  <a:outerShdw blurRad="38100" dist="38100" dir="2700000" algn="tl">
                    <a:srgbClr val="000000">
                      <a:alpha val="43137"/>
                    </a:srgbClr>
                  </a:outerShdw>
                </a:effectLst>
              </a:rPr>
              <a:t>UV ışınları vb.</a:t>
            </a:r>
          </a:p>
        </p:txBody>
      </p:sp>
      <p:graphicFrame>
        <p:nvGraphicFramePr>
          <p:cNvPr id="309252" name="Object 4">
            <a:extLst>
              <a:ext uri="{FF2B5EF4-FFF2-40B4-BE49-F238E27FC236}">
                <a16:creationId xmlns:a16="http://schemas.microsoft.com/office/drawing/2014/main" id="{7C310F10-D453-CA37-BF21-BD15FE8B621C}"/>
              </a:ext>
            </a:extLst>
          </p:cNvPr>
          <p:cNvGraphicFramePr>
            <a:graphicFrameLocks noGrp="1" noChangeAspect="1"/>
          </p:cNvGraphicFramePr>
          <p:nvPr>
            <p:ph sz="half" idx="2"/>
            <p:extLst>
              <p:ext uri="{D42A27DB-BD31-4B8C-83A1-F6EECF244321}">
                <p14:modId xmlns:p14="http://schemas.microsoft.com/office/powerpoint/2010/main" val="80991976"/>
              </p:ext>
            </p:extLst>
          </p:nvPr>
        </p:nvGraphicFramePr>
        <p:xfrm>
          <a:off x="6472238" y="2663825"/>
          <a:ext cx="4192587" cy="2752725"/>
        </p:xfrm>
        <a:graphic>
          <a:graphicData uri="http://schemas.openxmlformats.org/presentationml/2006/ole">
            <mc:AlternateContent xmlns:mc="http://schemas.openxmlformats.org/markup-compatibility/2006">
              <mc:Choice xmlns:v="urn:schemas-microsoft-com:vml" Requires="v">
                <p:oleObj name="Bit Eşlem Resmi" r:id="rId2" imgW="6848640" imgH="4495680" progId="Paint.Picture">
                  <p:embed/>
                </p:oleObj>
              </mc:Choice>
              <mc:Fallback>
                <p:oleObj name="Bit Eşlem Resmi" r:id="rId2" imgW="6848640" imgH="4495680" progId="Paint.Picture">
                  <p:embed/>
                  <p:pic>
                    <p:nvPicPr>
                      <p:cNvPr id="309252" name="Object 4">
                        <a:extLst>
                          <a:ext uri="{FF2B5EF4-FFF2-40B4-BE49-F238E27FC236}">
                            <a16:creationId xmlns:a16="http://schemas.microsoft.com/office/drawing/2014/main" id="{7C310F10-D453-CA37-BF21-BD15FE8B621C}"/>
                          </a:ext>
                        </a:extLst>
                      </p:cNvPr>
                      <p:cNvPicPr>
                        <a:picLocks noChangeAspect="1" noChangeArrowheads="1"/>
                      </p:cNvPicPr>
                      <p:nvPr/>
                    </p:nvPicPr>
                    <p:blipFill>
                      <a:blip r:embed="rId3"/>
                      <a:srcRect/>
                      <a:stretch>
                        <a:fillRect/>
                      </a:stretch>
                    </p:blipFill>
                    <p:spPr bwMode="auto">
                      <a:xfrm>
                        <a:off x="6472238" y="2663825"/>
                        <a:ext cx="4192587" cy="2752725"/>
                      </a:xfrm>
                      <a:prstGeom prst="rect">
                        <a:avLst/>
                      </a:prstGeom>
                      <a:noFill/>
                      <a:ln>
                        <a:noFill/>
                      </a:ln>
                      <a:effectLst/>
                    </p:spPr>
                  </p:pic>
                </p:oleObj>
              </mc:Fallback>
            </mc:AlternateContent>
          </a:graphicData>
        </a:graphic>
      </p:graphicFrame>
      <p:sp>
        <p:nvSpPr>
          <p:cNvPr id="3" name="Metin kutusu 2">
            <a:extLst>
              <a:ext uri="{FF2B5EF4-FFF2-40B4-BE49-F238E27FC236}">
                <a16:creationId xmlns:a16="http://schemas.microsoft.com/office/drawing/2014/main" id="{DA0F3F41-5A80-9276-6807-E55A8DBA6A3F}"/>
              </a:ext>
            </a:extLst>
          </p:cNvPr>
          <p:cNvSpPr txBox="1"/>
          <p:nvPr/>
        </p:nvSpPr>
        <p:spPr>
          <a:xfrm>
            <a:off x="11770589" y="6393129"/>
            <a:ext cx="421412" cy="464871"/>
          </a:xfrm>
          <a:prstGeom prst="rect">
            <a:avLst/>
          </a:prstGeom>
          <a:noFill/>
        </p:spPr>
        <p:txBody>
          <a:bodyPr wrap="square">
            <a:spAutoFit/>
          </a:bodyPr>
          <a:lstStyle/>
          <a:p>
            <a:pPr marR="0" lvl="0" algn="just">
              <a:lnSpc>
                <a:spcPct val="150000"/>
              </a:lnSpc>
              <a:spcBef>
                <a:spcPts val="0"/>
              </a:spcBef>
              <a:spcAft>
                <a:spcPts val="0"/>
              </a:spcAft>
            </a:pPr>
            <a:r>
              <a:rPr lang="tr-TR" sz="18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13</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3">
            <a:extLst>
              <a:ext uri="{FF2B5EF4-FFF2-40B4-BE49-F238E27FC236}">
                <a16:creationId xmlns:a16="http://schemas.microsoft.com/office/drawing/2014/main" id="{48FFC2AF-0050-E54A-5E39-F1E724A744EA}"/>
              </a:ext>
            </a:extLst>
          </p:cNvPr>
          <p:cNvSpPr txBox="1">
            <a:spLocks noChangeArrowheads="1"/>
          </p:cNvSpPr>
          <p:nvPr/>
        </p:nvSpPr>
        <p:spPr>
          <a:xfrm>
            <a:off x="855023" y="1798113"/>
            <a:ext cx="10805670" cy="4114800"/>
          </a:xfrm>
          <a:prstGeom prst="rect">
            <a:avLst/>
          </a:prstGeom>
          <a:solidFill>
            <a:schemeClr val="accent1">
              <a:lumMod val="20000"/>
              <a:lumOff val="80000"/>
            </a:scheme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25000"/>
              </a:lnSpc>
              <a:buFontTx/>
              <a:buNone/>
            </a:pPr>
            <a:r>
              <a:rPr lang="tr-TR" altLang="en-US" b="1" dirty="0">
                <a:effectLst>
                  <a:outerShdw blurRad="38100" dist="38100" dir="2700000" algn="tl">
                    <a:srgbClr val="000000">
                      <a:alpha val="43137"/>
                    </a:srgbClr>
                  </a:outerShdw>
                </a:effectLst>
              </a:rPr>
              <a:t>Plazma içindeki türlerin yüzeyde meydana getirdiği etkileşimler:</a:t>
            </a:r>
          </a:p>
          <a:p>
            <a:pPr algn="just">
              <a:lnSpc>
                <a:spcPct val="125000"/>
              </a:lnSpc>
            </a:pPr>
            <a:r>
              <a:rPr lang="tr-TR" altLang="en-US" dirty="0">
                <a:effectLst>
                  <a:outerShdw blurRad="38100" dist="38100" dir="2700000" algn="tl">
                    <a:srgbClr val="000000">
                      <a:alpha val="43137"/>
                    </a:srgbClr>
                  </a:outerShdw>
                </a:effectLst>
              </a:rPr>
              <a:t>İyon bombardımanı</a:t>
            </a:r>
          </a:p>
          <a:p>
            <a:pPr algn="just">
              <a:lnSpc>
                <a:spcPct val="125000"/>
              </a:lnSpc>
            </a:pPr>
            <a:r>
              <a:rPr lang="tr-TR" altLang="en-US" dirty="0">
                <a:effectLst>
                  <a:outerShdw blurRad="38100" dist="38100" dir="2700000" algn="tl">
                    <a:srgbClr val="000000">
                      <a:alpha val="43137"/>
                    </a:srgbClr>
                  </a:outerShdw>
                </a:effectLst>
              </a:rPr>
              <a:t>Elektron bombardımanı</a:t>
            </a:r>
          </a:p>
          <a:p>
            <a:pPr algn="just">
              <a:lnSpc>
                <a:spcPct val="125000"/>
              </a:lnSpc>
            </a:pPr>
            <a:r>
              <a:rPr lang="tr-TR" altLang="en-US" dirty="0">
                <a:effectLst>
                  <a:outerShdw blurRad="38100" dist="38100" dir="2700000" algn="tl">
                    <a:srgbClr val="000000">
                      <a:alpha val="43137"/>
                    </a:srgbClr>
                  </a:outerShdw>
                </a:effectLst>
              </a:rPr>
              <a:t>UV radyasyonu   </a:t>
            </a:r>
          </a:p>
          <a:p>
            <a:pPr algn="just">
              <a:lnSpc>
                <a:spcPct val="125000"/>
              </a:lnSpc>
            </a:pPr>
            <a:r>
              <a:rPr lang="tr-TR" altLang="en-US" dirty="0">
                <a:effectLst>
                  <a:outerShdw blurRad="38100" dist="38100" dir="2700000" algn="tl">
                    <a:srgbClr val="000000">
                      <a:alpha val="43137"/>
                    </a:srgbClr>
                  </a:outerShdw>
                </a:effectLst>
              </a:rPr>
              <a:t>Serbest radikallerin etkileşimi </a:t>
            </a:r>
          </a:p>
          <a:p>
            <a:pPr algn="just">
              <a:lnSpc>
                <a:spcPct val="125000"/>
              </a:lnSpc>
            </a:pPr>
            <a:r>
              <a:rPr lang="tr-TR" altLang="en-US" dirty="0">
                <a:effectLst>
                  <a:outerShdw blurRad="38100" dist="38100" dir="2700000" algn="tl">
                    <a:srgbClr val="000000">
                      <a:alpha val="43137"/>
                    </a:srgbClr>
                  </a:outerShdw>
                </a:effectLst>
              </a:rPr>
              <a:t>Yarı kararlı türlerin bombardımanı</a:t>
            </a:r>
          </a:p>
          <a:p>
            <a:pPr algn="just">
              <a:lnSpc>
                <a:spcPct val="125000"/>
              </a:lnSpc>
              <a:buFontTx/>
              <a:buNone/>
            </a:pPr>
            <a:endParaRPr lang="tr-TR" altLang="en-US" sz="2000" dirty="0">
              <a:solidFill>
                <a:schemeClr val="tx2"/>
              </a:solidFill>
            </a:endParaRPr>
          </a:p>
        </p:txBody>
      </p:sp>
      <p:sp>
        <p:nvSpPr>
          <p:cNvPr id="9" name="Metin kutusu 8">
            <a:extLst>
              <a:ext uri="{FF2B5EF4-FFF2-40B4-BE49-F238E27FC236}">
                <a16:creationId xmlns:a16="http://schemas.microsoft.com/office/drawing/2014/main" id="{55557421-3758-5AA3-CCD6-E0D4AB039568}"/>
              </a:ext>
            </a:extLst>
          </p:cNvPr>
          <p:cNvSpPr txBox="1"/>
          <p:nvPr/>
        </p:nvSpPr>
        <p:spPr>
          <a:xfrm>
            <a:off x="6562124" y="5912913"/>
            <a:ext cx="6098582" cy="215444"/>
          </a:xfrm>
          <a:prstGeom prst="rect">
            <a:avLst/>
          </a:prstGeom>
          <a:noFill/>
        </p:spPr>
        <p:txBody>
          <a:bodyPr wrap="square">
            <a:spAutoFit/>
          </a:bodyPr>
          <a:lstStyle/>
          <a:p>
            <a:r>
              <a:rPr lang="en-US" sz="800" b="0" i="0" u="sng" dirty="0">
                <a:effectLst/>
                <a:latin typeface="inherit"/>
                <a:hlinkClick r:id="rId2">
                  <a:extLst>
                    <a:ext uri="{A12FA001-AC4F-418D-AE19-62706E023703}">
                      <ahyp:hlinkClr xmlns:ahyp="http://schemas.microsoft.com/office/drawing/2018/hyperlinkcolor" val="tx"/>
                    </a:ext>
                  </a:extLst>
                </a:hlinkClick>
              </a:rPr>
              <a:t>Mary Gilliam</a:t>
            </a:r>
            <a:r>
              <a:rPr lang="tr-TR" sz="800" b="0" i="0" u="sng" dirty="0">
                <a:effectLst/>
                <a:latin typeface="inherit"/>
              </a:rPr>
              <a:t>, </a:t>
            </a:r>
            <a:r>
              <a:rPr lang="en-US" sz="800" b="1" i="0" dirty="0">
                <a:effectLst/>
                <a:latin typeface="Calibri" panose="020F0502020204030204" pitchFamily="34" charset="0"/>
                <a:cs typeface="Calibri" panose="020F0502020204030204" pitchFamily="34" charset="0"/>
              </a:rPr>
              <a:t>A plasma polymerization investigation and low temperature cascade arc plasma for polymeric surface modification</a:t>
            </a:r>
            <a:endParaRPr lang="en-US" sz="800" dirty="0">
              <a:latin typeface="Calibri" panose="020F0502020204030204" pitchFamily="34" charset="0"/>
              <a:cs typeface="Calibri" panose="020F0502020204030204" pitchFamily="34" charset="0"/>
            </a:endParaRPr>
          </a:p>
        </p:txBody>
      </p:sp>
      <p:pic>
        <p:nvPicPr>
          <p:cNvPr id="2" name="Resim 1">
            <a:extLst>
              <a:ext uri="{FF2B5EF4-FFF2-40B4-BE49-F238E27FC236}">
                <a16:creationId xmlns:a16="http://schemas.microsoft.com/office/drawing/2014/main" id="{764B7BD8-8287-9A51-28AD-1CA7D1A7E4E7}"/>
              </a:ext>
            </a:extLst>
          </p:cNvPr>
          <p:cNvPicPr>
            <a:picLocks noChangeAspect="1"/>
          </p:cNvPicPr>
          <p:nvPr/>
        </p:nvPicPr>
        <p:blipFill>
          <a:blip r:embed="rId3"/>
          <a:stretch>
            <a:fillRect/>
          </a:stretch>
        </p:blipFill>
        <p:spPr>
          <a:xfrm>
            <a:off x="6562124" y="2413363"/>
            <a:ext cx="4937760" cy="3337560"/>
          </a:xfrm>
          <a:prstGeom prst="rect">
            <a:avLst/>
          </a:prstGeom>
        </p:spPr>
      </p:pic>
      <p:sp>
        <p:nvSpPr>
          <p:cNvPr id="3" name="Metin kutusu 2">
            <a:extLst>
              <a:ext uri="{FF2B5EF4-FFF2-40B4-BE49-F238E27FC236}">
                <a16:creationId xmlns:a16="http://schemas.microsoft.com/office/drawing/2014/main" id="{5524A851-8DF9-6225-397E-1E11B5C18E74}"/>
              </a:ext>
            </a:extLst>
          </p:cNvPr>
          <p:cNvSpPr txBox="1"/>
          <p:nvPr/>
        </p:nvSpPr>
        <p:spPr>
          <a:xfrm>
            <a:off x="11770589" y="6393129"/>
            <a:ext cx="421412" cy="464871"/>
          </a:xfrm>
          <a:prstGeom prst="rect">
            <a:avLst/>
          </a:prstGeom>
          <a:noFill/>
        </p:spPr>
        <p:txBody>
          <a:bodyPr wrap="square">
            <a:spAutoFit/>
          </a:bodyPr>
          <a:lstStyle/>
          <a:p>
            <a:pPr marR="0" lvl="0" algn="just">
              <a:lnSpc>
                <a:spcPct val="150000"/>
              </a:lnSpc>
              <a:spcBef>
                <a:spcPts val="0"/>
              </a:spcBef>
              <a:spcAft>
                <a:spcPts val="0"/>
              </a:spcAft>
            </a:pPr>
            <a:r>
              <a:rPr lang="tr-TR" sz="18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14</a:t>
            </a:r>
          </a:p>
        </p:txBody>
      </p:sp>
    </p:spTree>
    <p:extLst>
      <p:ext uri="{BB962C8B-B14F-4D97-AF65-F5344CB8AC3E}">
        <p14:creationId xmlns:p14="http://schemas.microsoft.com/office/powerpoint/2010/main" val="18772385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3">
            <a:extLst>
              <a:ext uri="{FF2B5EF4-FFF2-40B4-BE49-F238E27FC236}">
                <a16:creationId xmlns:a16="http://schemas.microsoft.com/office/drawing/2014/main" id="{48FFC2AF-0050-E54A-5E39-F1E724A744EA}"/>
              </a:ext>
            </a:extLst>
          </p:cNvPr>
          <p:cNvSpPr txBox="1">
            <a:spLocks noChangeArrowheads="1"/>
          </p:cNvSpPr>
          <p:nvPr/>
        </p:nvSpPr>
        <p:spPr>
          <a:xfrm>
            <a:off x="985651" y="1831511"/>
            <a:ext cx="10561927" cy="4114800"/>
          </a:xfrm>
          <a:prstGeom prst="rect">
            <a:avLst/>
          </a:prstGeom>
          <a:solidFill>
            <a:schemeClr val="accent1">
              <a:lumMod val="20000"/>
              <a:lumOff val="80000"/>
            </a:scheme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25000"/>
              </a:lnSpc>
              <a:buFontTx/>
              <a:buNone/>
            </a:pPr>
            <a:r>
              <a:rPr lang="tr-TR" altLang="en-US" b="1" dirty="0">
                <a:effectLst>
                  <a:outerShdw blurRad="38100" dist="38100" dir="2700000" algn="tl">
                    <a:srgbClr val="000000">
                      <a:alpha val="43137"/>
                    </a:srgbClr>
                  </a:outerShdw>
                </a:effectLst>
              </a:rPr>
              <a:t>Plazma içindeki türlerin yüzeyde meydana getirdiği etkileşimler:</a:t>
            </a:r>
          </a:p>
          <a:p>
            <a:pPr algn="just">
              <a:lnSpc>
                <a:spcPct val="125000"/>
              </a:lnSpc>
            </a:pPr>
            <a:r>
              <a:rPr lang="tr-TR" altLang="en-US" dirty="0">
                <a:effectLst>
                  <a:outerShdw blurRad="38100" dist="38100" dir="2700000" algn="tl">
                    <a:srgbClr val="000000">
                      <a:alpha val="43137"/>
                    </a:srgbClr>
                  </a:outerShdw>
                </a:effectLst>
              </a:rPr>
              <a:t>İyon bombardımanı</a:t>
            </a:r>
          </a:p>
          <a:p>
            <a:pPr algn="just">
              <a:lnSpc>
                <a:spcPct val="125000"/>
              </a:lnSpc>
            </a:pPr>
            <a:r>
              <a:rPr lang="tr-TR" altLang="en-US" dirty="0">
                <a:effectLst>
                  <a:outerShdw blurRad="38100" dist="38100" dir="2700000" algn="tl">
                    <a:srgbClr val="000000">
                      <a:alpha val="43137"/>
                    </a:srgbClr>
                  </a:outerShdw>
                </a:effectLst>
              </a:rPr>
              <a:t>Elektron bombardımanı</a:t>
            </a:r>
          </a:p>
          <a:p>
            <a:pPr algn="just">
              <a:lnSpc>
                <a:spcPct val="125000"/>
              </a:lnSpc>
            </a:pPr>
            <a:r>
              <a:rPr lang="tr-TR" altLang="en-US" dirty="0">
                <a:effectLst>
                  <a:outerShdw blurRad="38100" dist="38100" dir="2700000" algn="tl">
                    <a:srgbClr val="000000">
                      <a:alpha val="43137"/>
                    </a:srgbClr>
                  </a:outerShdw>
                </a:effectLst>
              </a:rPr>
              <a:t>UV radyasyonu   </a:t>
            </a:r>
          </a:p>
          <a:p>
            <a:pPr algn="just">
              <a:lnSpc>
                <a:spcPct val="125000"/>
              </a:lnSpc>
            </a:pPr>
            <a:r>
              <a:rPr lang="tr-TR" altLang="en-US" dirty="0">
                <a:effectLst>
                  <a:outerShdw blurRad="38100" dist="38100" dir="2700000" algn="tl">
                    <a:srgbClr val="000000">
                      <a:alpha val="43137"/>
                    </a:srgbClr>
                  </a:outerShdw>
                </a:effectLst>
              </a:rPr>
              <a:t>Serbest radikallerin etkileşimi </a:t>
            </a:r>
          </a:p>
          <a:p>
            <a:pPr algn="just">
              <a:lnSpc>
                <a:spcPct val="125000"/>
              </a:lnSpc>
            </a:pPr>
            <a:r>
              <a:rPr lang="tr-TR" altLang="en-US" dirty="0">
                <a:effectLst>
                  <a:outerShdw blurRad="38100" dist="38100" dir="2700000" algn="tl">
                    <a:srgbClr val="000000">
                      <a:alpha val="43137"/>
                    </a:srgbClr>
                  </a:outerShdw>
                </a:effectLst>
              </a:rPr>
              <a:t>Yarı kararlı türlerin bombardımanı</a:t>
            </a:r>
          </a:p>
          <a:p>
            <a:pPr algn="just">
              <a:lnSpc>
                <a:spcPct val="125000"/>
              </a:lnSpc>
              <a:buFontTx/>
              <a:buNone/>
            </a:pPr>
            <a:endParaRPr lang="tr-TR" altLang="en-US" sz="2000" dirty="0">
              <a:solidFill>
                <a:schemeClr val="tx2"/>
              </a:solidFill>
            </a:endParaRPr>
          </a:p>
        </p:txBody>
      </p:sp>
      <p:sp>
        <p:nvSpPr>
          <p:cNvPr id="3" name="Metin kutusu 2">
            <a:extLst>
              <a:ext uri="{FF2B5EF4-FFF2-40B4-BE49-F238E27FC236}">
                <a16:creationId xmlns:a16="http://schemas.microsoft.com/office/drawing/2014/main" id="{50076C7D-19B2-6736-B85C-FAE6DB7A79B6}"/>
              </a:ext>
            </a:extLst>
          </p:cNvPr>
          <p:cNvSpPr txBox="1"/>
          <p:nvPr/>
        </p:nvSpPr>
        <p:spPr>
          <a:xfrm>
            <a:off x="6799592" y="5607757"/>
            <a:ext cx="4586826" cy="338554"/>
          </a:xfrm>
          <a:prstGeom prst="rect">
            <a:avLst/>
          </a:prstGeom>
          <a:noFill/>
        </p:spPr>
        <p:txBody>
          <a:bodyPr wrap="square">
            <a:spAutoFit/>
          </a:bodyPr>
          <a:lstStyle/>
          <a:p>
            <a:r>
              <a:rPr lang="en-US" sz="800" b="0" i="0" u="sng" dirty="0">
                <a:effectLst/>
                <a:latin typeface="inherit"/>
                <a:hlinkClick r:id="rId2">
                  <a:extLst>
                    <a:ext uri="{A12FA001-AC4F-418D-AE19-62706E023703}">
                      <ahyp:hlinkClr xmlns:ahyp="http://schemas.microsoft.com/office/drawing/2018/hyperlinkcolor" val="tx"/>
                    </a:ext>
                  </a:extLst>
                </a:hlinkClick>
              </a:rPr>
              <a:t>Mary Gilliam</a:t>
            </a:r>
            <a:r>
              <a:rPr lang="tr-TR" sz="800" b="0" i="0" u="sng" dirty="0">
                <a:effectLst/>
                <a:latin typeface="inherit"/>
              </a:rPr>
              <a:t>, </a:t>
            </a:r>
            <a:r>
              <a:rPr lang="en-US" sz="800" b="1" i="0" dirty="0">
                <a:effectLst/>
                <a:latin typeface="Calibri" panose="020F0502020204030204" pitchFamily="34" charset="0"/>
                <a:cs typeface="Calibri" panose="020F0502020204030204" pitchFamily="34" charset="0"/>
              </a:rPr>
              <a:t>A plasma polymerization investigation and low temperature cascade arc plasma for polymeric surface modification</a:t>
            </a:r>
            <a:endParaRPr lang="en-US" sz="800" dirty="0">
              <a:latin typeface="Calibri" panose="020F0502020204030204" pitchFamily="34" charset="0"/>
              <a:cs typeface="Calibri" panose="020F0502020204030204" pitchFamily="34" charset="0"/>
            </a:endParaRPr>
          </a:p>
        </p:txBody>
      </p:sp>
      <p:pic>
        <p:nvPicPr>
          <p:cNvPr id="5" name="Resim 4">
            <a:extLst>
              <a:ext uri="{FF2B5EF4-FFF2-40B4-BE49-F238E27FC236}">
                <a16:creationId xmlns:a16="http://schemas.microsoft.com/office/drawing/2014/main" id="{40445DFD-96FA-2F90-2162-6C2BCC1AE3B2}"/>
              </a:ext>
            </a:extLst>
          </p:cNvPr>
          <p:cNvPicPr>
            <a:picLocks noChangeAspect="1"/>
          </p:cNvPicPr>
          <p:nvPr/>
        </p:nvPicPr>
        <p:blipFill>
          <a:blip r:embed="rId3"/>
          <a:stretch>
            <a:fillRect/>
          </a:stretch>
        </p:blipFill>
        <p:spPr>
          <a:xfrm>
            <a:off x="6799592" y="2369257"/>
            <a:ext cx="4587240" cy="3238500"/>
          </a:xfrm>
          <a:prstGeom prst="rect">
            <a:avLst/>
          </a:prstGeom>
        </p:spPr>
      </p:pic>
      <p:sp>
        <p:nvSpPr>
          <p:cNvPr id="2" name="Metin kutusu 1">
            <a:extLst>
              <a:ext uri="{FF2B5EF4-FFF2-40B4-BE49-F238E27FC236}">
                <a16:creationId xmlns:a16="http://schemas.microsoft.com/office/drawing/2014/main" id="{1E9F8CB9-61D5-5ED6-A27A-F78A0FBF9E82}"/>
              </a:ext>
            </a:extLst>
          </p:cNvPr>
          <p:cNvSpPr txBox="1"/>
          <p:nvPr/>
        </p:nvSpPr>
        <p:spPr>
          <a:xfrm>
            <a:off x="11770589" y="6393129"/>
            <a:ext cx="421412" cy="464871"/>
          </a:xfrm>
          <a:prstGeom prst="rect">
            <a:avLst/>
          </a:prstGeom>
          <a:noFill/>
        </p:spPr>
        <p:txBody>
          <a:bodyPr wrap="square">
            <a:spAutoFit/>
          </a:bodyPr>
          <a:lstStyle/>
          <a:p>
            <a:pPr marR="0" lvl="0" algn="just">
              <a:lnSpc>
                <a:spcPct val="150000"/>
              </a:lnSpc>
              <a:spcBef>
                <a:spcPts val="0"/>
              </a:spcBef>
              <a:spcAft>
                <a:spcPts val="0"/>
              </a:spcAft>
            </a:pPr>
            <a:r>
              <a:rPr lang="tr-TR" sz="18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15</a:t>
            </a:r>
          </a:p>
        </p:txBody>
      </p:sp>
    </p:spTree>
    <p:extLst>
      <p:ext uri="{BB962C8B-B14F-4D97-AF65-F5344CB8AC3E}">
        <p14:creationId xmlns:p14="http://schemas.microsoft.com/office/powerpoint/2010/main" val="36706144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D6B5BAF-C2DE-55C0-BB8E-1A77E1F5EDAB}"/>
              </a:ext>
            </a:extLst>
          </p:cNvPr>
          <p:cNvSpPr>
            <a:spLocks noGrp="1"/>
          </p:cNvSpPr>
          <p:nvPr>
            <p:ph type="title"/>
          </p:nvPr>
        </p:nvSpPr>
        <p:spPr>
          <a:xfrm>
            <a:off x="838200" y="2925722"/>
            <a:ext cx="10515600" cy="1325563"/>
          </a:xfrm>
          <a:solidFill>
            <a:schemeClr val="accent1">
              <a:lumMod val="20000"/>
              <a:lumOff val="80000"/>
            </a:schemeClr>
          </a:solidFill>
        </p:spPr>
        <p:txBody>
          <a:bodyPr/>
          <a:lstStyle/>
          <a:p>
            <a:r>
              <a:rPr lang="tr-TR"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2</a:t>
            </a:r>
            <a:r>
              <a:rPr lang="tr-TR" sz="44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a:t>
            </a:r>
            <a:r>
              <a:rPr lang="en-US" sz="4400" b="1" dirty="0" err="1">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Plazmanın</a:t>
            </a:r>
            <a:r>
              <a:rPr lang="en-US" sz="44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a:t>
            </a:r>
            <a:r>
              <a:rPr lang="tr-TR" sz="44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F</a:t>
            </a:r>
            <a:r>
              <a:rPr lang="en-US" sz="4400" b="1" dirty="0" err="1">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onksiyonları</a:t>
            </a:r>
            <a:endParaRPr lang="en-US" dirty="0"/>
          </a:p>
        </p:txBody>
      </p:sp>
      <p:sp>
        <p:nvSpPr>
          <p:cNvPr id="3" name="Metin kutusu 2">
            <a:extLst>
              <a:ext uri="{FF2B5EF4-FFF2-40B4-BE49-F238E27FC236}">
                <a16:creationId xmlns:a16="http://schemas.microsoft.com/office/drawing/2014/main" id="{41731807-2E63-FA81-DC56-E7A046700C47}"/>
              </a:ext>
            </a:extLst>
          </p:cNvPr>
          <p:cNvSpPr txBox="1"/>
          <p:nvPr/>
        </p:nvSpPr>
        <p:spPr>
          <a:xfrm>
            <a:off x="11770589" y="6393129"/>
            <a:ext cx="421412" cy="464871"/>
          </a:xfrm>
          <a:prstGeom prst="rect">
            <a:avLst/>
          </a:prstGeom>
          <a:noFill/>
        </p:spPr>
        <p:txBody>
          <a:bodyPr wrap="square">
            <a:spAutoFit/>
          </a:bodyPr>
          <a:lstStyle/>
          <a:p>
            <a:pPr marR="0" lvl="0" algn="just">
              <a:lnSpc>
                <a:spcPct val="150000"/>
              </a:lnSpc>
              <a:spcBef>
                <a:spcPts val="0"/>
              </a:spcBef>
              <a:spcAft>
                <a:spcPts val="0"/>
              </a:spcAft>
            </a:pPr>
            <a:r>
              <a:rPr lang="tr-TR" sz="18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16</a:t>
            </a:r>
          </a:p>
        </p:txBody>
      </p:sp>
    </p:spTree>
    <p:extLst>
      <p:ext uri="{BB962C8B-B14F-4D97-AF65-F5344CB8AC3E}">
        <p14:creationId xmlns:p14="http://schemas.microsoft.com/office/powerpoint/2010/main" val="24025318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3826" name="Rectangle 2">
            <a:extLst>
              <a:ext uri="{FF2B5EF4-FFF2-40B4-BE49-F238E27FC236}">
                <a16:creationId xmlns:a16="http://schemas.microsoft.com/office/drawing/2014/main" id="{A5FF0BEA-A5AF-851E-D1F6-42135C8E4EC0}"/>
              </a:ext>
            </a:extLst>
          </p:cNvPr>
          <p:cNvSpPr>
            <a:spLocks noGrp="1" noChangeArrowheads="1"/>
          </p:cNvSpPr>
          <p:nvPr>
            <p:ph type="title"/>
          </p:nvPr>
        </p:nvSpPr>
        <p:spPr>
          <a:xfrm>
            <a:off x="0" y="1418905"/>
            <a:ext cx="9402494" cy="1462088"/>
          </a:xfrm>
        </p:spPr>
        <p:txBody>
          <a:bodyPr/>
          <a:lstStyle/>
          <a:p>
            <a:pPr algn="ctr"/>
            <a:r>
              <a:rPr lang="tr-TR" altLang="en-US" sz="3600" b="1" dirty="0">
                <a:latin typeface="+mn-lt"/>
                <a:cs typeface="Calibri" panose="020F0502020204030204" pitchFamily="34" charset="0"/>
              </a:rPr>
              <a:t>Plazma İşlemi Sonunda Elde Edilen Etkiler</a:t>
            </a:r>
            <a:r>
              <a:rPr lang="tr-TR" altLang="en-US" sz="3600" dirty="0">
                <a:latin typeface="+mn-lt"/>
                <a:cs typeface="Calibri" panose="020F0502020204030204" pitchFamily="34" charset="0"/>
              </a:rPr>
              <a:t> </a:t>
            </a:r>
            <a:endParaRPr lang="en-US" altLang="en-US" sz="3600" dirty="0">
              <a:latin typeface="+mn-lt"/>
              <a:cs typeface="Calibri" panose="020F0502020204030204" pitchFamily="34" charset="0"/>
            </a:endParaRPr>
          </a:p>
        </p:txBody>
      </p:sp>
      <p:sp>
        <p:nvSpPr>
          <p:cNvPr id="333827" name="Rectangle 3">
            <a:extLst>
              <a:ext uri="{FF2B5EF4-FFF2-40B4-BE49-F238E27FC236}">
                <a16:creationId xmlns:a16="http://schemas.microsoft.com/office/drawing/2014/main" id="{6C35ADA1-63D3-0206-4BDA-B6750E3A88BA}"/>
              </a:ext>
            </a:extLst>
          </p:cNvPr>
          <p:cNvSpPr>
            <a:spLocks noGrp="1" noChangeArrowheads="1"/>
          </p:cNvSpPr>
          <p:nvPr>
            <p:ph type="body" idx="1"/>
          </p:nvPr>
        </p:nvSpPr>
        <p:spPr>
          <a:xfrm>
            <a:off x="795647" y="2382292"/>
            <a:ext cx="10787742" cy="3545681"/>
          </a:xfrm>
          <a:solidFill>
            <a:schemeClr val="accent1">
              <a:lumMod val="20000"/>
              <a:lumOff val="80000"/>
            </a:schemeClr>
          </a:solidFill>
        </p:spPr>
        <p:txBody>
          <a:bodyPr>
            <a:normAutofit/>
          </a:bodyPr>
          <a:lstStyle/>
          <a:p>
            <a:pPr algn="just">
              <a:lnSpc>
                <a:spcPct val="120000"/>
              </a:lnSpc>
            </a:pPr>
            <a:r>
              <a:rPr lang="tr-TR" altLang="en-US" sz="2400" dirty="0">
                <a:solidFill>
                  <a:schemeClr val="tx2"/>
                </a:solidFill>
                <a:effectLst>
                  <a:outerShdw blurRad="38100" dist="38100" dir="2700000" algn="tl">
                    <a:srgbClr val="000000">
                      <a:alpha val="43137"/>
                    </a:srgbClr>
                  </a:outerShdw>
                </a:effectLst>
              </a:rPr>
              <a:t>Plazma işlemi esnasında oluşan reaktif parçacıklar, polimerin temel özelliklerini bozmadan yüzeyde çeşitli modifikasyonlara sebep olmaktadır. Bu modifikasyonlar:</a:t>
            </a:r>
          </a:p>
          <a:p>
            <a:pPr algn="just">
              <a:lnSpc>
                <a:spcPct val="80000"/>
              </a:lnSpc>
              <a:buFont typeface="Wingdings" panose="05000000000000000000" pitchFamily="2" charset="2"/>
              <a:buNone/>
            </a:pPr>
            <a:endParaRPr lang="tr-TR" altLang="en-US" sz="2400" dirty="0">
              <a:solidFill>
                <a:schemeClr val="tx2"/>
              </a:solidFill>
              <a:effectLst>
                <a:outerShdw blurRad="38100" dist="38100" dir="2700000" algn="tl">
                  <a:srgbClr val="000000">
                    <a:alpha val="43137"/>
                  </a:srgbClr>
                </a:outerShdw>
              </a:effectLst>
            </a:endParaRPr>
          </a:p>
          <a:p>
            <a:pPr lvl="1" algn="just">
              <a:lnSpc>
                <a:spcPct val="80000"/>
              </a:lnSpc>
            </a:pPr>
            <a:r>
              <a:rPr lang="tr-TR" altLang="en-US" dirty="0">
                <a:solidFill>
                  <a:schemeClr val="tx2"/>
                </a:solidFill>
                <a:effectLst>
                  <a:outerShdw blurRad="38100" dist="38100" dir="2700000" algn="tl">
                    <a:srgbClr val="000000">
                      <a:alpha val="43137"/>
                    </a:srgbClr>
                  </a:outerShdw>
                </a:effectLst>
              </a:rPr>
              <a:t>Yüzey aktivasyonu</a:t>
            </a:r>
          </a:p>
          <a:p>
            <a:pPr lvl="1" algn="just">
              <a:lnSpc>
                <a:spcPct val="80000"/>
              </a:lnSpc>
            </a:pPr>
            <a:r>
              <a:rPr lang="tr-TR" altLang="en-US" dirty="0">
                <a:solidFill>
                  <a:schemeClr val="tx2"/>
                </a:solidFill>
                <a:effectLst>
                  <a:outerShdw blurRad="38100" dist="38100" dir="2700000" algn="tl">
                    <a:srgbClr val="000000">
                      <a:alpha val="43137"/>
                    </a:srgbClr>
                  </a:outerShdw>
                </a:effectLst>
              </a:rPr>
              <a:t>Temizleme</a:t>
            </a:r>
          </a:p>
          <a:p>
            <a:pPr lvl="1" algn="just">
              <a:lnSpc>
                <a:spcPct val="80000"/>
              </a:lnSpc>
            </a:pPr>
            <a:r>
              <a:rPr lang="tr-TR" altLang="en-US" dirty="0">
                <a:solidFill>
                  <a:schemeClr val="tx2"/>
                </a:solidFill>
                <a:effectLst>
                  <a:outerShdw blurRad="38100" dist="38100" dir="2700000" algn="tl">
                    <a:srgbClr val="000000">
                      <a:alpha val="43137"/>
                    </a:srgbClr>
                  </a:outerShdw>
                </a:effectLst>
              </a:rPr>
              <a:t>Aşındırma</a:t>
            </a:r>
          </a:p>
          <a:p>
            <a:pPr lvl="1" algn="just">
              <a:lnSpc>
                <a:spcPct val="80000"/>
              </a:lnSpc>
            </a:pPr>
            <a:r>
              <a:rPr lang="tr-TR" altLang="en-US" dirty="0">
                <a:solidFill>
                  <a:schemeClr val="tx2"/>
                </a:solidFill>
                <a:effectLst>
                  <a:outerShdw blurRad="38100" dist="38100" dir="2700000" algn="tl">
                    <a:srgbClr val="000000">
                      <a:alpha val="43137"/>
                    </a:srgbClr>
                  </a:outerShdw>
                </a:effectLst>
              </a:rPr>
              <a:t>Aşılama </a:t>
            </a:r>
          </a:p>
          <a:p>
            <a:pPr lvl="1" algn="just">
              <a:lnSpc>
                <a:spcPct val="80000"/>
              </a:lnSpc>
            </a:pPr>
            <a:r>
              <a:rPr lang="tr-TR" altLang="en-US" dirty="0">
                <a:solidFill>
                  <a:schemeClr val="tx2"/>
                </a:solidFill>
                <a:effectLst>
                  <a:outerShdw blurRad="38100" dist="38100" dir="2700000" algn="tl">
                    <a:srgbClr val="000000">
                      <a:alpha val="43137"/>
                    </a:srgbClr>
                  </a:outerShdw>
                </a:effectLst>
              </a:rPr>
              <a:t>Kaplama</a:t>
            </a:r>
          </a:p>
          <a:p>
            <a:pPr lvl="1" algn="just">
              <a:lnSpc>
                <a:spcPct val="80000"/>
              </a:lnSpc>
            </a:pPr>
            <a:r>
              <a:rPr lang="tr-TR" altLang="en-US" dirty="0">
                <a:solidFill>
                  <a:schemeClr val="tx2"/>
                </a:solidFill>
                <a:effectLst>
                  <a:outerShdw blurRad="38100" dist="38100" dir="2700000" algn="tl">
                    <a:srgbClr val="000000">
                      <a:alpha val="43137"/>
                    </a:srgbClr>
                  </a:outerShdw>
                </a:effectLst>
              </a:rPr>
              <a:t>Çapraz bağlanma </a:t>
            </a:r>
            <a:endParaRPr lang="tr-TR" altLang="en-US" sz="2400" dirty="0">
              <a:solidFill>
                <a:schemeClr val="tx2"/>
              </a:solidFill>
              <a:effectLst>
                <a:outerShdw blurRad="38100" dist="38100" dir="2700000" algn="tl">
                  <a:srgbClr val="000000">
                    <a:alpha val="43137"/>
                  </a:srgbClr>
                </a:outerShdw>
              </a:effectLst>
            </a:endParaRPr>
          </a:p>
        </p:txBody>
      </p:sp>
      <p:sp>
        <p:nvSpPr>
          <p:cNvPr id="2" name="Metin kutusu 1">
            <a:extLst>
              <a:ext uri="{FF2B5EF4-FFF2-40B4-BE49-F238E27FC236}">
                <a16:creationId xmlns:a16="http://schemas.microsoft.com/office/drawing/2014/main" id="{792F7954-A7B0-BCF4-B2D3-9352AF65D0CE}"/>
              </a:ext>
            </a:extLst>
          </p:cNvPr>
          <p:cNvSpPr txBox="1"/>
          <p:nvPr/>
        </p:nvSpPr>
        <p:spPr>
          <a:xfrm>
            <a:off x="11770589" y="6393129"/>
            <a:ext cx="421412" cy="464871"/>
          </a:xfrm>
          <a:prstGeom prst="rect">
            <a:avLst/>
          </a:prstGeom>
          <a:noFill/>
        </p:spPr>
        <p:txBody>
          <a:bodyPr wrap="square">
            <a:spAutoFit/>
          </a:bodyPr>
          <a:lstStyle/>
          <a:p>
            <a:pPr marR="0" lvl="0" algn="just">
              <a:lnSpc>
                <a:spcPct val="150000"/>
              </a:lnSpc>
              <a:spcBef>
                <a:spcPts val="0"/>
              </a:spcBef>
              <a:spcAft>
                <a:spcPts val="0"/>
              </a:spcAft>
            </a:pPr>
            <a:r>
              <a:rPr lang="tr-TR" sz="18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17</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5874" name="Rectangle 2">
            <a:extLst>
              <a:ext uri="{FF2B5EF4-FFF2-40B4-BE49-F238E27FC236}">
                <a16:creationId xmlns:a16="http://schemas.microsoft.com/office/drawing/2014/main" id="{1AAE332F-056C-5010-0178-FBBE8696ABE0}"/>
              </a:ext>
            </a:extLst>
          </p:cNvPr>
          <p:cNvSpPr>
            <a:spLocks noGrp="1" noChangeArrowheads="1"/>
          </p:cNvSpPr>
          <p:nvPr>
            <p:ph type="body" idx="1"/>
          </p:nvPr>
        </p:nvSpPr>
        <p:spPr>
          <a:xfrm>
            <a:off x="950024" y="1698172"/>
            <a:ext cx="10770919" cy="4180114"/>
          </a:xfrm>
          <a:solidFill>
            <a:schemeClr val="accent1">
              <a:lumMod val="20000"/>
              <a:lumOff val="80000"/>
            </a:schemeClr>
          </a:solidFill>
        </p:spPr>
        <p:txBody>
          <a:bodyPr/>
          <a:lstStyle/>
          <a:p>
            <a:pPr marL="0" indent="0" algn="just">
              <a:buNone/>
            </a:pPr>
            <a:r>
              <a:rPr lang="tr-TR" altLang="en-US" sz="2400" b="1" dirty="0">
                <a:effectLst>
                  <a:outerShdw blurRad="38100" dist="38100" dir="2700000" algn="tl">
                    <a:srgbClr val="000000">
                      <a:alpha val="43137"/>
                    </a:srgbClr>
                  </a:outerShdw>
                </a:effectLst>
                <a:latin typeface="+mj-lt"/>
                <a:cs typeface="Calibri" panose="020F0502020204030204" pitchFamily="34" charset="0"/>
              </a:rPr>
              <a:t>Yüzey aktivasyonu,</a:t>
            </a:r>
            <a:r>
              <a:rPr lang="tr-TR" altLang="en-US" sz="2400" dirty="0">
                <a:effectLst>
                  <a:outerShdw blurRad="38100" dist="38100" dir="2700000" algn="tl">
                    <a:srgbClr val="000000">
                      <a:alpha val="43137"/>
                    </a:srgbClr>
                  </a:outerShdw>
                </a:effectLst>
                <a:latin typeface="+mj-lt"/>
                <a:cs typeface="Calibri" panose="020F0502020204030204" pitchFamily="34" charset="0"/>
              </a:rPr>
              <a:t> zayıf bağların reaktif karbonil, karboksil ve hidroksil gibi gruplar ile yer değiştirmesidir. Plazma işleminden sonra yüzey süper aktif hale gelmekte ve fonksiyonel gruplar sayesinde de aktivasyon gerçekleşebilmektedir.</a:t>
            </a:r>
          </a:p>
          <a:p>
            <a:pPr algn="just"/>
            <a:endParaRPr lang="tr-TR" altLang="en-US" sz="2400" dirty="0">
              <a:latin typeface="+mj-lt"/>
              <a:cs typeface="Calibri" panose="020F0502020204030204" pitchFamily="34" charset="0"/>
            </a:endParaRPr>
          </a:p>
          <a:p>
            <a:pPr algn="just"/>
            <a:endParaRPr lang="en-US" altLang="en-US" sz="2400" dirty="0">
              <a:latin typeface="+mj-lt"/>
            </a:endParaRPr>
          </a:p>
        </p:txBody>
      </p:sp>
      <p:pic>
        <p:nvPicPr>
          <p:cNvPr id="335875" name="Picture 3">
            <a:extLst>
              <a:ext uri="{FF2B5EF4-FFF2-40B4-BE49-F238E27FC236}">
                <a16:creationId xmlns:a16="http://schemas.microsoft.com/office/drawing/2014/main" id="{40416B5E-BD02-2B1E-E832-40E43991E46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25733" y="2903660"/>
            <a:ext cx="4887132" cy="12736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3" name="Grup 12">
            <a:extLst>
              <a:ext uri="{FF2B5EF4-FFF2-40B4-BE49-F238E27FC236}">
                <a16:creationId xmlns:a16="http://schemas.microsoft.com/office/drawing/2014/main" id="{ED515565-A259-C9D1-53A4-B19A0AD8D12D}"/>
              </a:ext>
            </a:extLst>
          </p:cNvPr>
          <p:cNvGrpSpPr/>
          <p:nvPr/>
        </p:nvGrpSpPr>
        <p:grpSpPr>
          <a:xfrm>
            <a:off x="2767047" y="4252203"/>
            <a:ext cx="3047010" cy="1679692"/>
            <a:chOff x="2767047" y="4252203"/>
            <a:chExt cx="3047010" cy="1679692"/>
          </a:xfrm>
        </p:grpSpPr>
        <p:sp>
          <p:nvSpPr>
            <p:cNvPr id="10" name="Metin kutusu 9">
              <a:extLst>
                <a:ext uri="{FF2B5EF4-FFF2-40B4-BE49-F238E27FC236}">
                  <a16:creationId xmlns:a16="http://schemas.microsoft.com/office/drawing/2014/main" id="{E2E9B651-4CEA-F31D-165E-B3C1129E96FA}"/>
                </a:ext>
              </a:extLst>
            </p:cNvPr>
            <p:cNvSpPr txBox="1"/>
            <p:nvPr/>
          </p:nvSpPr>
          <p:spPr>
            <a:xfrm>
              <a:off x="2767047" y="5762618"/>
              <a:ext cx="3047010" cy="169277"/>
            </a:xfrm>
            <a:prstGeom prst="rect">
              <a:avLst/>
            </a:prstGeom>
            <a:noFill/>
          </p:spPr>
          <p:txBody>
            <a:bodyPr wrap="square">
              <a:spAutoFit/>
            </a:bodyPr>
            <a:lstStyle/>
            <a:p>
              <a:r>
                <a:rPr lang="en-US" sz="500" dirty="0"/>
                <a:t>https://learn.destexproject.eu/wp-content/uploads/2021/03/Plasma-treatment-in-the-textile-industry_UB.pdf</a:t>
              </a:r>
            </a:p>
          </p:txBody>
        </p:sp>
        <p:pic>
          <p:nvPicPr>
            <p:cNvPr id="12" name="Resim 11">
              <a:extLst>
                <a:ext uri="{FF2B5EF4-FFF2-40B4-BE49-F238E27FC236}">
                  <a16:creationId xmlns:a16="http://schemas.microsoft.com/office/drawing/2014/main" id="{C8C58E0F-74BD-A1E3-5E6C-CED6D3D1D160}"/>
                </a:ext>
              </a:extLst>
            </p:cNvPr>
            <p:cNvPicPr>
              <a:picLocks noChangeAspect="1"/>
            </p:cNvPicPr>
            <p:nvPr/>
          </p:nvPicPr>
          <p:blipFill>
            <a:blip r:embed="rId4"/>
            <a:stretch>
              <a:fillRect/>
            </a:stretch>
          </p:blipFill>
          <p:spPr>
            <a:xfrm>
              <a:off x="2861616" y="4252203"/>
              <a:ext cx="2513997" cy="1482051"/>
            </a:xfrm>
            <a:prstGeom prst="rect">
              <a:avLst/>
            </a:prstGeom>
          </p:spPr>
        </p:pic>
      </p:grpSp>
      <p:pic>
        <p:nvPicPr>
          <p:cNvPr id="14" name="Resim 13">
            <a:extLst>
              <a:ext uri="{FF2B5EF4-FFF2-40B4-BE49-F238E27FC236}">
                <a16:creationId xmlns:a16="http://schemas.microsoft.com/office/drawing/2014/main" id="{0B504CFC-C5D2-0671-0A19-C648A5E318B8}"/>
              </a:ext>
            </a:extLst>
          </p:cNvPr>
          <p:cNvPicPr>
            <a:picLocks noChangeAspect="1"/>
          </p:cNvPicPr>
          <p:nvPr/>
        </p:nvPicPr>
        <p:blipFill rotWithShape="1">
          <a:blip r:embed="rId5"/>
          <a:srcRect t="5861" b="13983"/>
          <a:stretch/>
        </p:blipFill>
        <p:spPr>
          <a:xfrm>
            <a:off x="6469299" y="4203213"/>
            <a:ext cx="4305300" cy="1649142"/>
          </a:xfrm>
          <a:prstGeom prst="rect">
            <a:avLst/>
          </a:prstGeom>
        </p:spPr>
      </p:pic>
      <p:sp>
        <p:nvSpPr>
          <p:cNvPr id="2" name="Metin kutusu 1">
            <a:extLst>
              <a:ext uri="{FF2B5EF4-FFF2-40B4-BE49-F238E27FC236}">
                <a16:creationId xmlns:a16="http://schemas.microsoft.com/office/drawing/2014/main" id="{CAC0E76D-BF2B-8233-997C-19B07C808121}"/>
              </a:ext>
            </a:extLst>
          </p:cNvPr>
          <p:cNvSpPr txBox="1"/>
          <p:nvPr/>
        </p:nvSpPr>
        <p:spPr>
          <a:xfrm>
            <a:off x="11770589" y="6393129"/>
            <a:ext cx="421412" cy="464871"/>
          </a:xfrm>
          <a:prstGeom prst="rect">
            <a:avLst/>
          </a:prstGeom>
          <a:noFill/>
        </p:spPr>
        <p:txBody>
          <a:bodyPr wrap="square">
            <a:spAutoFit/>
          </a:bodyPr>
          <a:lstStyle/>
          <a:p>
            <a:pPr marR="0" lvl="0" algn="just">
              <a:lnSpc>
                <a:spcPct val="150000"/>
              </a:lnSpc>
              <a:spcBef>
                <a:spcPts val="0"/>
              </a:spcBef>
              <a:spcAft>
                <a:spcPts val="0"/>
              </a:spcAft>
            </a:pPr>
            <a:r>
              <a:rPr lang="tr-TR" sz="18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18</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5874" name="Rectangle 2">
            <a:extLst>
              <a:ext uri="{FF2B5EF4-FFF2-40B4-BE49-F238E27FC236}">
                <a16:creationId xmlns:a16="http://schemas.microsoft.com/office/drawing/2014/main" id="{1AAE332F-056C-5010-0178-FBBE8696ABE0}"/>
              </a:ext>
            </a:extLst>
          </p:cNvPr>
          <p:cNvSpPr>
            <a:spLocks noGrp="1" noChangeArrowheads="1"/>
          </p:cNvSpPr>
          <p:nvPr>
            <p:ph type="body" idx="1"/>
          </p:nvPr>
        </p:nvSpPr>
        <p:spPr>
          <a:xfrm>
            <a:off x="950024" y="2180132"/>
            <a:ext cx="10770919" cy="3698153"/>
          </a:xfrm>
          <a:solidFill>
            <a:schemeClr val="accent1">
              <a:lumMod val="20000"/>
              <a:lumOff val="80000"/>
            </a:schemeClr>
          </a:solidFill>
        </p:spPr>
        <p:txBody>
          <a:bodyPr/>
          <a:lstStyle/>
          <a:p>
            <a:pPr marL="0" indent="0" algn="just">
              <a:buNone/>
            </a:pPr>
            <a:r>
              <a:rPr lang="tr-TR" altLang="en-US" sz="2400" b="1" dirty="0">
                <a:effectLst>
                  <a:outerShdw blurRad="38100" dist="38100" dir="2700000" algn="tl">
                    <a:srgbClr val="000000">
                      <a:alpha val="43137"/>
                    </a:srgbClr>
                  </a:outerShdw>
                </a:effectLst>
                <a:latin typeface="+mj-lt"/>
                <a:cs typeface="Calibri" panose="020F0502020204030204" pitchFamily="34" charset="0"/>
              </a:rPr>
              <a:t>Temizleme</a:t>
            </a:r>
            <a:r>
              <a:rPr lang="tr-TR" altLang="en-US" sz="2400" dirty="0">
                <a:effectLst>
                  <a:outerShdw blurRad="38100" dist="38100" dir="2700000" algn="tl">
                    <a:srgbClr val="000000">
                      <a:alpha val="43137"/>
                    </a:srgbClr>
                  </a:outerShdw>
                </a:effectLst>
                <a:latin typeface="+mj-lt"/>
                <a:cs typeface="Calibri" panose="020F0502020204030204" pitchFamily="34" charset="0"/>
              </a:rPr>
              <a:t>, yüzeyden artıkların uzaklaştırılması işlemidir. İyon bombardımanı sırasında yüzeyde bulunan gözle görülmeyen kirlilikler (yağ filmleri, Si-artıkları, kısmen </a:t>
            </a:r>
            <a:r>
              <a:rPr lang="tr-TR" altLang="en-US" sz="2400" dirty="0" err="1">
                <a:effectLst>
                  <a:outerShdw blurRad="38100" dist="38100" dir="2700000" algn="tl">
                    <a:srgbClr val="000000">
                      <a:alpha val="43137"/>
                    </a:srgbClr>
                  </a:outerShdw>
                </a:effectLst>
                <a:latin typeface="+mj-lt"/>
                <a:cs typeface="Calibri" panose="020F0502020204030204" pitchFamily="34" charset="0"/>
              </a:rPr>
              <a:t>absorbe</a:t>
            </a:r>
            <a:r>
              <a:rPr lang="tr-TR" altLang="en-US" sz="2400" dirty="0">
                <a:effectLst>
                  <a:outerShdw blurRad="38100" dist="38100" dir="2700000" algn="tl">
                    <a:srgbClr val="000000">
                      <a:alpha val="43137"/>
                    </a:srgbClr>
                  </a:outerShdw>
                </a:effectLst>
                <a:latin typeface="+mj-lt"/>
                <a:cs typeface="Calibri" panose="020F0502020204030204" pitchFamily="34" charset="0"/>
              </a:rPr>
              <a:t> edilmiş kirler)  fiziksel olarak buharlaştırılarak uzaklaştırılmaktadır.  </a:t>
            </a:r>
          </a:p>
          <a:p>
            <a:pPr marL="0" indent="0" algn="just">
              <a:buNone/>
            </a:pPr>
            <a:endParaRPr lang="en-US" altLang="en-US" sz="2400" dirty="0">
              <a:latin typeface="+mj-lt"/>
            </a:endParaRPr>
          </a:p>
        </p:txBody>
      </p:sp>
      <p:pic>
        <p:nvPicPr>
          <p:cNvPr id="2" name="Picture 3">
            <a:extLst>
              <a:ext uri="{FF2B5EF4-FFF2-40B4-BE49-F238E27FC236}">
                <a16:creationId xmlns:a16="http://schemas.microsoft.com/office/drawing/2014/main" id="{0F905159-37A8-AC14-0ECD-65EB68282397}"/>
              </a:ext>
            </a:extLst>
          </p:cNvPr>
          <p:cNvPicPr>
            <a:picLocks noGrp="1" noChangeAspect="1" noChangeArrowheads="1"/>
          </p:cNvPicPr>
          <p:nvPr>
            <p:ph type="title"/>
          </p:nvPr>
        </p:nvPicPr>
        <p:blipFill>
          <a:blip r:embed="rId3">
            <a:extLst>
              <a:ext uri="{28A0092B-C50C-407E-A947-70E740481C1C}">
                <a14:useLocalDpi xmlns:a14="http://schemas.microsoft.com/office/drawing/2010/main" val="0"/>
              </a:ext>
            </a:extLst>
          </a:blip>
          <a:srcRect/>
          <a:stretch>
            <a:fillRect/>
          </a:stretch>
        </p:blipFill>
        <p:spPr>
          <a:xfrm>
            <a:off x="994870" y="3359508"/>
            <a:ext cx="7416800" cy="23495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nvGrpSpPr>
          <p:cNvPr id="9" name="Grup 8">
            <a:extLst>
              <a:ext uri="{FF2B5EF4-FFF2-40B4-BE49-F238E27FC236}">
                <a16:creationId xmlns:a16="http://schemas.microsoft.com/office/drawing/2014/main" id="{BD172DE8-81D8-219A-40F7-AD70DEB1A7B2}"/>
              </a:ext>
            </a:extLst>
          </p:cNvPr>
          <p:cNvGrpSpPr/>
          <p:nvPr/>
        </p:nvGrpSpPr>
        <p:grpSpPr>
          <a:xfrm>
            <a:off x="8366824" y="3716977"/>
            <a:ext cx="3001946" cy="2161308"/>
            <a:chOff x="8366824" y="3716977"/>
            <a:chExt cx="3001946" cy="2161308"/>
          </a:xfrm>
        </p:grpSpPr>
        <p:sp>
          <p:nvSpPr>
            <p:cNvPr id="6" name="Metin kutusu 5">
              <a:extLst>
                <a:ext uri="{FF2B5EF4-FFF2-40B4-BE49-F238E27FC236}">
                  <a16:creationId xmlns:a16="http://schemas.microsoft.com/office/drawing/2014/main" id="{61598262-67A2-98F4-D244-4F4C0DD63A08}"/>
                </a:ext>
              </a:extLst>
            </p:cNvPr>
            <p:cNvSpPr txBox="1"/>
            <p:nvPr/>
          </p:nvSpPr>
          <p:spPr>
            <a:xfrm>
              <a:off x="8366824" y="5709008"/>
              <a:ext cx="2710240" cy="169277"/>
            </a:xfrm>
            <a:prstGeom prst="rect">
              <a:avLst/>
            </a:prstGeom>
            <a:noFill/>
          </p:spPr>
          <p:txBody>
            <a:bodyPr wrap="square">
              <a:spAutoFit/>
            </a:bodyPr>
            <a:lstStyle/>
            <a:p>
              <a:r>
                <a:rPr lang="en-US" sz="500" dirty="0"/>
                <a:t>https://www.plasmatreat.com/plasma-treatment/plasma-pretreatment/plasma-cleaning.html</a:t>
              </a:r>
            </a:p>
          </p:txBody>
        </p:sp>
        <p:pic>
          <p:nvPicPr>
            <p:cNvPr id="8" name="Resim 7">
              <a:extLst>
                <a:ext uri="{FF2B5EF4-FFF2-40B4-BE49-F238E27FC236}">
                  <a16:creationId xmlns:a16="http://schemas.microsoft.com/office/drawing/2014/main" id="{9B45142B-8480-F4DF-3349-43D75AC87C58}"/>
                </a:ext>
              </a:extLst>
            </p:cNvPr>
            <p:cNvPicPr>
              <a:picLocks noChangeAspect="1"/>
            </p:cNvPicPr>
            <p:nvPr/>
          </p:nvPicPr>
          <p:blipFill>
            <a:blip r:embed="rId4"/>
            <a:stretch>
              <a:fillRect/>
            </a:stretch>
          </p:blipFill>
          <p:spPr>
            <a:xfrm>
              <a:off x="8530887" y="3716977"/>
              <a:ext cx="2837883" cy="1874074"/>
            </a:xfrm>
            <a:prstGeom prst="rect">
              <a:avLst/>
            </a:prstGeom>
          </p:spPr>
        </p:pic>
      </p:grpSp>
      <p:sp>
        <p:nvSpPr>
          <p:cNvPr id="3" name="Metin kutusu 2">
            <a:extLst>
              <a:ext uri="{FF2B5EF4-FFF2-40B4-BE49-F238E27FC236}">
                <a16:creationId xmlns:a16="http://schemas.microsoft.com/office/drawing/2014/main" id="{642E584B-81D9-C5CC-F4EA-09EA89C1C20E}"/>
              </a:ext>
            </a:extLst>
          </p:cNvPr>
          <p:cNvSpPr txBox="1"/>
          <p:nvPr/>
        </p:nvSpPr>
        <p:spPr>
          <a:xfrm>
            <a:off x="11770589" y="6393129"/>
            <a:ext cx="421412" cy="464871"/>
          </a:xfrm>
          <a:prstGeom prst="rect">
            <a:avLst/>
          </a:prstGeom>
          <a:noFill/>
        </p:spPr>
        <p:txBody>
          <a:bodyPr wrap="square">
            <a:spAutoFit/>
          </a:bodyPr>
          <a:lstStyle/>
          <a:p>
            <a:pPr marR="0" lvl="0" algn="just">
              <a:lnSpc>
                <a:spcPct val="150000"/>
              </a:lnSpc>
              <a:spcBef>
                <a:spcPts val="0"/>
              </a:spcBef>
              <a:spcAft>
                <a:spcPts val="0"/>
              </a:spcAft>
            </a:pPr>
            <a:r>
              <a:rPr lang="tr-TR" sz="18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19</a:t>
            </a:r>
          </a:p>
        </p:txBody>
      </p:sp>
    </p:spTree>
    <p:extLst>
      <p:ext uri="{BB962C8B-B14F-4D97-AF65-F5344CB8AC3E}">
        <p14:creationId xmlns:p14="http://schemas.microsoft.com/office/powerpoint/2010/main" val="14210273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9970" name="Rectangle 2">
            <a:extLst>
              <a:ext uri="{FF2B5EF4-FFF2-40B4-BE49-F238E27FC236}">
                <a16:creationId xmlns:a16="http://schemas.microsoft.com/office/drawing/2014/main" id="{EC94B6A2-5F83-F75F-42CE-CE2A5C050C48}"/>
              </a:ext>
            </a:extLst>
          </p:cNvPr>
          <p:cNvSpPr>
            <a:spLocks noGrp="1" noChangeArrowheads="1"/>
          </p:cNvSpPr>
          <p:nvPr>
            <p:ph type="body" idx="1"/>
          </p:nvPr>
        </p:nvSpPr>
        <p:spPr>
          <a:xfrm>
            <a:off x="883403" y="1937289"/>
            <a:ext cx="11143282" cy="4356634"/>
          </a:xfrm>
          <a:solidFill>
            <a:schemeClr val="accent1">
              <a:lumMod val="20000"/>
              <a:lumOff val="80000"/>
            </a:schemeClr>
          </a:solidFill>
        </p:spPr>
        <p:txBody>
          <a:bodyPr>
            <a:normAutofit/>
          </a:bodyPr>
          <a:lstStyle/>
          <a:p>
            <a:pPr algn="just">
              <a:lnSpc>
                <a:spcPct val="120000"/>
              </a:lnSpc>
              <a:buFont typeface="Wingdings" panose="05000000000000000000" pitchFamily="2" charset="2"/>
              <a:buNone/>
            </a:pPr>
            <a:r>
              <a:rPr lang="tr-TR" altLang="en-US" sz="2400" b="1" dirty="0">
                <a:solidFill>
                  <a:schemeClr val="tx2"/>
                </a:solidFill>
                <a:latin typeface="Comic Sans MS" panose="030F0702030302020204" pitchFamily="66" charset="0"/>
              </a:rPr>
              <a:t>	</a:t>
            </a:r>
            <a:r>
              <a:rPr lang="tr-TR" altLang="en-US" sz="2400" b="1" dirty="0">
                <a:effectLst>
                  <a:outerShdw blurRad="38100" dist="38100" dir="2700000" algn="tl">
                    <a:srgbClr val="000000">
                      <a:alpha val="43137"/>
                    </a:srgbClr>
                  </a:outerShdw>
                </a:effectLst>
                <a:latin typeface="+mj-lt"/>
                <a:cs typeface="Calibri" panose="020F0502020204030204" pitchFamily="34" charset="0"/>
              </a:rPr>
              <a:t>Aşındırma</a:t>
            </a:r>
            <a:r>
              <a:rPr lang="tr-TR" altLang="en-US" sz="2400" dirty="0">
                <a:effectLst>
                  <a:outerShdw blurRad="38100" dist="38100" dir="2700000" algn="tl">
                    <a:srgbClr val="000000">
                      <a:alpha val="43137"/>
                    </a:srgbClr>
                  </a:outerShdw>
                </a:effectLst>
                <a:latin typeface="+mj-lt"/>
                <a:cs typeface="Calibri" panose="020F0502020204030204" pitchFamily="34" charset="0"/>
              </a:rPr>
              <a:t> ile yüzeydeki zayıf kovalent bağlar koparılmakta, plazma ile katı yüzey arasındaki etkileşim sonucu uçucu ürünler oluşmaktadır. Materyalde meydana gelen aşınma maddenin buharlaşması sonucu meydana gelmektedir. Aşınma etkisi ile toplam yüzey alanı artmaktadır. Böylece, materyalin özellikle </a:t>
            </a:r>
            <a:r>
              <a:rPr lang="tr-TR" altLang="en-US" sz="2400" dirty="0" err="1">
                <a:effectLst>
                  <a:outerShdw blurRad="38100" dist="38100" dir="2700000" algn="tl">
                    <a:srgbClr val="000000">
                      <a:alpha val="43137"/>
                    </a:srgbClr>
                  </a:outerShdw>
                </a:effectLst>
                <a:latin typeface="+mj-lt"/>
                <a:cs typeface="Calibri" panose="020F0502020204030204" pitchFamily="34" charset="0"/>
              </a:rPr>
              <a:t>hidrofilite</a:t>
            </a:r>
            <a:r>
              <a:rPr lang="tr-TR" altLang="en-US" sz="2400" dirty="0">
                <a:effectLst>
                  <a:outerShdw blurRad="38100" dist="38100" dir="2700000" algn="tl">
                    <a:srgbClr val="000000">
                      <a:alpha val="43137"/>
                    </a:srgbClr>
                  </a:outerShdw>
                </a:effectLst>
                <a:latin typeface="+mj-lt"/>
                <a:cs typeface="Calibri" panose="020F0502020204030204" pitchFamily="34" charset="0"/>
              </a:rPr>
              <a:t> ve adhezyon özelliği artırılmaktadır.</a:t>
            </a:r>
          </a:p>
        </p:txBody>
      </p:sp>
      <p:pic>
        <p:nvPicPr>
          <p:cNvPr id="339971" name="Picture 3">
            <a:extLst>
              <a:ext uri="{FF2B5EF4-FFF2-40B4-BE49-F238E27FC236}">
                <a16:creationId xmlns:a16="http://schemas.microsoft.com/office/drawing/2014/main" id="{42BD0ECC-1544-22E9-D044-69541F22A49A}"/>
              </a:ext>
            </a:extLst>
          </p:cNvPr>
          <p:cNvPicPr>
            <a:picLocks noGrp="1" noChangeAspect="1" noChangeArrowheads="1"/>
          </p:cNvPicPr>
          <p:nvPr>
            <p:ph type="title"/>
          </p:nvPr>
        </p:nvPicPr>
        <p:blipFill>
          <a:blip r:embed="rId3">
            <a:extLst>
              <a:ext uri="{28A0092B-C50C-407E-A947-70E740481C1C}">
                <a14:useLocalDpi xmlns:a14="http://schemas.microsoft.com/office/drawing/2010/main" val="0"/>
              </a:ext>
            </a:extLst>
          </a:blip>
          <a:srcRect/>
          <a:stretch>
            <a:fillRect/>
          </a:stretch>
        </p:blipFill>
        <p:spPr>
          <a:xfrm>
            <a:off x="2602181" y="4115606"/>
            <a:ext cx="7705725" cy="20605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 name="Metin kutusu 1">
            <a:extLst>
              <a:ext uri="{FF2B5EF4-FFF2-40B4-BE49-F238E27FC236}">
                <a16:creationId xmlns:a16="http://schemas.microsoft.com/office/drawing/2014/main" id="{A11B7BC4-E004-F038-330D-466D34714EBE}"/>
              </a:ext>
            </a:extLst>
          </p:cNvPr>
          <p:cNvSpPr txBox="1"/>
          <p:nvPr/>
        </p:nvSpPr>
        <p:spPr>
          <a:xfrm>
            <a:off x="11770589" y="6393129"/>
            <a:ext cx="421412" cy="464871"/>
          </a:xfrm>
          <a:prstGeom prst="rect">
            <a:avLst/>
          </a:prstGeom>
          <a:noFill/>
        </p:spPr>
        <p:txBody>
          <a:bodyPr wrap="square">
            <a:spAutoFit/>
          </a:bodyPr>
          <a:lstStyle/>
          <a:p>
            <a:pPr marR="0" lvl="0" algn="just">
              <a:lnSpc>
                <a:spcPct val="150000"/>
              </a:lnSpc>
              <a:spcBef>
                <a:spcPts val="0"/>
              </a:spcBef>
              <a:spcAft>
                <a:spcPts val="0"/>
              </a:spcAft>
            </a:pPr>
            <a:r>
              <a:rPr lang="tr-TR" sz="18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20</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2018" name="Rectangle 2">
            <a:extLst>
              <a:ext uri="{FF2B5EF4-FFF2-40B4-BE49-F238E27FC236}">
                <a16:creationId xmlns:a16="http://schemas.microsoft.com/office/drawing/2014/main" id="{FD0E171C-7EED-463C-A36D-28347810AFCC}"/>
              </a:ext>
            </a:extLst>
          </p:cNvPr>
          <p:cNvSpPr>
            <a:spLocks noGrp="1" noChangeArrowheads="1"/>
          </p:cNvSpPr>
          <p:nvPr>
            <p:ph type="body" idx="1"/>
          </p:nvPr>
        </p:nvSpPr>
        <p:spPr>
          <a:xfrm>
            <a:off x="1021278" y="1710047"/>
            <a:ext cx="10438410" cy="4548249"/>
          </a:xfrm>
          <a:solidFill>
            <a:schemeClr val="accent1">
              <a:lumMod val="20000"/>
              <a:lumOff val="80000"/>
            </a:schemeClr>
          </a:solidFill>
        </p:spPr>
        <p:txBody>
          <a:bodyPr/>
          <a:lstStyle/>
          <a:p>
            <a:pPr marL="0" indent="0" algn="just">
              <a:buNone/>
            </a:pPr>
            <a:r>
              <a:rPr lang="tr-TR" altLang="en-US" sz="2400" b="1" dirty="0">
                <a:effectLst>
                  <a:outerShdw blurRad="38100" dist="38100" dir="2700000" algn="tl">
                    <a:srgbClr val="000000">
                      <a:alpha val="43137"/>
                    </a:srgbClr>
                  </a:outerShdw>
                </a:effectLst>
                <a:latin typeface="+mj-lt"/>
                <a:cs typeface="Calibri" panose="020F0502020204030204" pitchFamily="34" charset="0"/>
              </a:rPr>
              <a:t>Aşılama/Kaplama</a:t>
            </a:r>
            <a:r>
              <a:rPr lang="tr-TR" altLang="en-US" sz="2400" dirty="0">
                <a:effectLst>
                  <a:outerShdw blurRad="38100" dist="38100" dir="2700000" algn="tl">
                    <a:srgbClr val="000000">
                      <a:alpha val="43137"/>
                    </a:srgbClr>
                  </a:outerShdw>
                </a:effectLst>
                <a:latin typeface="+mj-lt"/>
                <a:cs typeface="Calibri" panose="020F0502020204030204" pitchFamily="34" charset="0"/>
              </a:rPr>
              <a:t>, plazma polimerizasyonu etkisiyle yüzeyde ince bir polimer tabakasının oluşturulmasıdır. </a:t>
            </a:r>
            <a:endParaRPr lang="en-US" altLang="en-US" sz="2400" dirty="0">
              <a:effectLst>
                <a:outerShdw blurRad="38100" dist="38100" dir="2700000" algn="tl">
                  <a:srgbClr val="000000">
                    <a:alpha val="43137"/>
                  </a:srgbClr>
                </a:outerShdw>
              </a:effectLst>
              <a:latin typeface="+mj-lt"/>
              <a:cs typeface="Calibri" panose="020F0502020204030204" pitchFamily="34" charset="0"/>
            </a:endParaRPr>
          </a:p>
          <a:p>
            <a:pPr algn="just"/>
            <a:endParaRPr lang="en-US" altLang="en-US" sz="2400" dirty="0">
              <a:solidFill>
                <a:schemeClr val="tx2"/>
              </a:solidFill>
              <a:latin typeface="Comic Sans MS" panose="030F0702030302020204" pitchFamily="66" charset="0"/>
            </a:endParaRPr>
          </a:p>
        </p:txBody>
      </p:sp>
      <p:pic>
        <p:nvPicPr>
          <p:cNvPr id="342019" name="Picture 3">
            <a:extLst>
              <a:ext uri="{FF2B5EF4-FFF2-40B4-BE49-F238E27FC236}">
                <a16:creationId xmlns:a16="http://schemas.microsoft.com/office/drawing/2014/main" id="{D135D0AB-F26F-A336-D820-7AAD2A0DD4CD}"/>
              </a:ext>
            </a:extLst>
          </p:cNvPr>
          <p:cNvPicPr>
            <a:picLocks noGrp="1" noChangeAspect="1" noChangeArrowheads="1"/>
          </p:cNvPicPr>
          <p:nvPr>
            <p:ph type="title"/>
          </p:nvPr>
        </p:nvPicPr>
        <p:blipFill>
          <a:blip r:embed="rId3">
            <a:extLst>
              <a:ext uri="{28A0092B-C50C-407E-A947-70E740481C1C}">
                <a14:useLocalDpi xmlns:a14="http://schemas.microsoft.com/office/drawing/2010/main" val="0"/>
              </a:ext>
            </a:extLst>
          </a:blip>
          <a:srcRect/>
          <a:stretch>
            <a:fillRect/>
          </a:stretch>
        </p:blipFill>
        <p:spPr>
          <a:xfrm>
            <a:off x="1021278" y="2436181"/>
            <a:ext cx="7084336" cy="19856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1" name="Ok: Sağ 10">
            <a:extLst>
              <a:ext uri="{FF2B5EF4-FFF2-40B4-BE49-F238E27FC236}">
                <a16:creationId xmlns:a16="http://schemas.microsoft.com/office/drawing/2014/main" id="{C0EB45EF-E7E0-AEA5-0B97-5FD29CD76DA2}"/>
              </a:ext>
            </a:extLst>
          </p:cNvPr>
          <p:cNvSpPr/>
          <p:nvPr/>
        </p:nvSpPr>
        <p:spPr>
          <a:xfrm>
            <a:off x="6424921" y="5284519"/>
            <a:ext cx="1027216" cy="451263"/>
          </a:xfrm>
          <a:prstGeom prst="rightArrow">
            <a:avLst/>
          </a:prstGeom>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dirty="0"/>
          </a:p>
        </p:txBody>
      </p:sp>
      <p:sp>
        <p:nvSpPr>
          <p:cNvPr id="14" name="Ok: Sağ 13">
            <a:extLst>
              <a:ext uri="{FF2B5EF4-FFF2-40B4-BE49-F238E27FC236}">
                <a16:creationId xmlns:a16="http://schemas.microsoft.com/office/drawing/2014/main" id="{F3975DB4-6240-24C7-8264-73305F02B687}"/>
              </a:ext>
            </a:extLst>
          </p:cNvPr>
          <p:cNvSpPr/>
          <p:nvPr/>
        </p:nvSpPr>
        <p:spPr>
          <a:xfrm>
            <a:off x="8148451" y="3119394"/>
            <a:ext cx="1027216" cy="451263"/>
          </a:xfrm>
          <a:prstGeom prst="rightArrow">
            <a:avLst/>
          </a:prstGeom>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dirty="0"/>
          </a:p>
        </p:txBody>
      </p:sp>
      <p:grpSp>
        <p:nvGrpSpPr>
          <p:cNvPr id="21" name="Grup 20">
            <a:extLst>
              <a:ext uri="{FF2B5EF4-FFF2-40B4-BE49-F238E27FC236}">
                <a16:creationId xmlns:a16="http://schemas.microsoft.com/office/drawing/2014/main" id="{7B1F901D-4459-642D-2A61-4BB83FC7B4FF}"/>
              </a:ext>
            </a:extLst>
          </p:cNvPr>
          <p:cNvGrpSpPr/>
          <p:nvPr/>
        </p:nvGrpSpPr>
        <p:grpSpPr>
          <a:xfrm>
            <a:off x="3032649" y="4609886"/>
            <a:ext cx="2979420" cy="1730541"/>
            <a:chOff x="3032649" y="4609886"/>
            <a:chExt cx="2979420" cy="1730541"/>
          </a:xfrm>
        </p:grpSpPr>
        <p:sp>
          <p:nvSpPr>
            <p:cNvPr id="5" name="Metin kutusu 4">
              <a:extLst>
                <a:ext uri="{FF2B5EF4-FFF2-40B4-BE49-F238E27FC236}">
                  <a16:creationId xmlns:a16="http://schemas.microsoft.com/office/drawing/2014/main" id="{213F6E48-BA8A-BA73-3EB9-353ECEF826EC}"/>
                </a:ext>
              </a:extLst>
            </p:cNvPr>
            <p:cNvSpPr txBox="1"/>
            <p:nvPr/>
          </p:nvSpPr>
          <p:spPr>
            <a:xfrm>
              <a:off x="3173177" y="6001873"/>
              <a:ext cx="2698365" cy="338554"/>
            </a:xfrm>
            <a:prstGeom prst="rect">
              <a:avLst/>
            </a:prstGeom>
            <a:noFill/>
          </p:spPr>
          <p:txBody>
            <a:bodyPr wrap="square">
              <a:spAutoFit/>
            </a:bodyPr>
            <a:lstStyle/>
            <a:p>
              <a:r>
                <a:rPr lang="en-US" sz="800" dirty="0"/>
                <a:t>https://www.plasmatreat.com/plasma-treatment/plasma-pretreatment/plasma-coating_nano_coating.html</a:t>
              </a:r>
            </a:p>
          </p:txBody>
        </p:sp>
        <p:pic>
          <p:nvPicPr>
            <p:cNvPr id="17" name="Resim 16">
              <a:extLst>
                <a:ext uri="{FF2B5EF4-FFF2-40B4-BE49-F238E27FC236}">
                  <a16:creationId xmlns:a16="http://schemas.microsoft.com/office/drawing/2014/main" id="{5A13BD47-8F6C-FE97-BAEB-0AF38FDECFD7}"/>
                </a:ext>
              </a:extLst>
            </p:cNvPr>
            <p:cNvPicPr>
              <a:picLocks noChangeAspect="1"/>
            </p:cNvPicPr>
            <p:nvPr/>
          </p:nvPicPr>
          <p:blipFill>
            <a:blip r:embed="rId4"/>
            <a:stretch>
              <a:fillRect/>
            </a:stretch>
          </p:blipFill>
          <p:spPr>
            <a:xfrm>
              <a:off x="3032649" y="4609886"/>
              <a:ext cx="2979420" cy="1356360"/>
            </a:xfrm>
            <a:prstGeom prst="rect">
              <a:avLst/>
            </a:prstGeom>
          </p:spPr>
        </p:pic>
      </p:grpSp>
      <p:pic>
        <p:nvPicPr>
          <p:cNvPr id="18" name="Resim 17">
            <a:extLst>
              <a:ext uri="{FF2B5EF4-FFF2-40B4-BE49-F238E27FC236}">
                <a16:creationId xmlns:a16="http://schemas.microsoft.com/office/drawing/2014/main" id="{1F4C1D9D-1ABE-03C6-02B8-7953F9840564}"/>
              </a:ext>
            </a:extLst>
          </p:cNvPr>
          <p:cNvPicPr>
            <a:picLocks noChangeAspect="1"/>
          </p:cNvPicPr>
          <p:nvPr/>
        </p:nvPicPr>
        <p:blipFill>
          <a:blip r:embed="rId5"/>
          <a:stretch>
            <a:fillRect/>
          </a:stretch>
        </p:blipFill>
        <p:spPr>
          <a:xfrm>
            <a:off x="7787132" y="4585677"/>
            <a:ext cx="1668780" cy="1508760"/>
          </a:xfrm>
          <a:prstGeom prst="rect">
            <a:avLst/>
          </a:prstGeom>
        </p:spPr>
      </p:pic>
      <p:grpSp>
        <p:nvGrpSpPr>
          <p:cNvPr id="20" name="Grup 19">
            <a:extLst>
              <a:ext uri="{FF2B5EF4-FFF2-40B4-BE49-F238E27FC236}">
                <a16:creationId xmlns:a16="http://schemas.microsoft.com/office/drawing/2014/main" id="{2F05B2AA-A0EC-F9F1-6E8E-24DFBDB0032A}"/>
              </a:ext>
            </a:extLst>
          </p:cNvPr>
          <p:cNvGrpSpPr/>
          <p:nvPr/>
        </p:nvGrpSpPr>
        <p:grpSpPr>
          <a:xfrm>
            <a:off x="9132830" y="2507282"/>
            <a:ext cx="2082114" cy="1694021"/>
            <a:chOff x="9132830" y="2507282"/>
            <a:chExt cx="2082114" cy="1694021"/>
          </a:xfrm>
        </p:grpSpPr>
        <p:sp>
          <p:nvSpPr>
            <p:cNvPr id="15" name="Metin kutusu 14">
              <a:extLst>
                <a:ext uri="{FF2B5EF4-FFF2-40B4-BE49-F238E27FC236}">
                  <a16:creationId xmlns:a16="http://schemas.microsoft.com/office/drawing/2014/main" id="{E79B02F3-4119-D813-55DB-3D1BBD10EBA5}"/>
                </a:ext>
              </a:extLst>
            </p:cNvPr>
            <p:cNvSpPr txBox="1"/>
            <p:nvPr/>
          </p:nvSpPr>
          <p:spPr>
            <a:xfrm>
              <a:off x="9132830" y="3955082"/>
              <a:ext cx="2037892" cy="246221"/>
            </a:xfrm>
            <a:prstGeom prst="rect">
              <a:avLst/>
            </a:prstGeom>
            <a:noFill/>
          </p:spPr>
          <p:txBody>
            <a:bodyPr wrap="square">
              <a:spAutoFit/>
            </a:bodyPr>
            <a:lstStyle/>
            <a:p>
              <a:r>
                <a:rPr lang="en-US" sz="500" dirty="0"/>
                <a:t>https://learn.destexproject.eu/wp-content/uploads/2021/03/Plasma-treatment-in-the-textile-industry_UB.pdf</a:t>
              </a:r>
            </a:p>
          </p:txBody>
        </p:sp>
        <p:pic>
          <p:nvPicPr>
            <p:cNvPr id="19" name="Resim 18">
              <a:extLst>
                <a:ext uri="{FF2B5EF4-FFF2-40B4-BE49-F238E27FC236}">
                  <a16:creationId xmlns:a16="http://schemas.microsoft.com/office/drawing/2014/main" id="{E068256E-32B9-9182-524A-AAE42EF6E7B4}"/>
                </a:ext>
              </a:extLst>
            </p:cNvPr>
            <p:cNvPicPr>
              <a:picLocks noChangeAspect="1"/>
            </p:cNvPicPr>
            <p:nvPr/>
          </p:nvPicPr>
          <p:blipFill>
            <a:blip r:embed="rId6"/>
            <a:stretch>
              <a:fillRect/>
            </a:stretch>
          </p:blipFill>
          <p:spPr>
            <a:xfrm>
              <a:off x="9218504" y="2507282"/>
              <a:ext cx="1996440" cy="1447800"/>
            </a:xfrm>
            <a:prstGeom prst="rect">
              <a:avLst/>
            </a:prstGeom>
          </p:spPr>
        </p:pic>
      </p:grpSp>
      <p:sp>
        <p:nvSpPr>
          <p:cNvPr id="2" name="Metin kutusu 1">
            <a:extLst>
              <a:ext uri="{FF2B5EF4-FFF2-40B4-BE49-F238E27FC236}">
                <a16:creationId xmlns:a16="http://schemas.microsoft.com/office/drawing/2014/main" id="{20220D90-A327-EA15-78D8-3D91C7CD1ABB}"/>
              </a:ext>
            </a:extLst>
          </p:cNvPr>
          <p:cNvSpPr txBox="1"/>
          <p:nvPr/>
        </p:nvSpPr>
        <p:spPr>
          <a:xfrm>
            <a:off x="11770589" y="6393129"/>
            <a:ext cx="421412" cy="464871"/>
          </a:xfrm>
          <a:prstGeom prst="rect">
            <a:avLst/>
          </a:prstGeom>
          <a:noFill/>
        </p:spPr>
        <p:txBody>
          <a:bodyPr wrap="square">
            <a:spAutoFit/>
          </a:bodyPr>
          <a:lstStyle/>
          <a:p>
            <a:pPr marR="0" lvl="0" algn="just">
              <a:lnSpc>
                <a:spcPct val="150000"/>
              </a:lnSpc>
              <a:spcBef>
                <a:spcPts val="0"/>
              </a:spcBef>
              <a:spcAft>
                <a:spcPts val="0"/>
              </a:spcAft>
            </a:pPr>
            <a:r>
              <a:rPr lang="tr-TR" sz="18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21</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2018" name="Rectangle 2">
            <a:extLst>
              <a:ext uri="{FF2B5EF4-FFF2-40B4-BE49-F238E27FC236}">
                <a16:creationId xmlns:a16="http://schemas.microsoft.com/office/drawing/2014/main" id="{FD0E171C-7EED-463C-A36D-28347810AFCC}"/>
              </a:ext>
            </a:extLst>
          </p:cNvPr>
          <p:cNvSpPr>
            <a:spLocks noGrp="1" noChangeArrowheads="1"/>
          </p:cNvSpPr>
          <p:nvPr>
            <p:ph type="body" idx="1"/>
          </p:nvPr>
        </p:nvSpPr>
        <p:spPr>
          <a:xfrm>
            <a:off x="1021278" y="1710047"/>
            <a:ext cx="10438410" cy="4548249"/>
          </a:xfrm>
          <a:solidFill>
            <a:schemeClr val="accent1">
              <a:lumMod val="20000"/>
              <a:lumOff val="80000"/>
            </a:schemeClr>
          </a:solidFill>
        </p:spPr>
        <p:txBody>
          <a:bodyPr>
            <a:normAutofit/>
          </a:bodyPr>
          <a:lstStyle/>
          <a:p>
            <a:pPr marL="0" indent="0" algn="just">
              <a:buNone/>
            </a:pPr>
            <a:r>
              <a:rPr lang="tr-TR" altLang="en-US" sz="2400" b="1" dirty="0">
                <a:effectLst>
                  <a:outerShdw blurRad="38100" dist="38100" dir="2700000" algn="tl">
                    <a:srgbClr val="000000">
                      <a:alpha val="43137"/>
                    </a:srgbClr>
                  </a:outerShdw>
                </a:effectLst>
                <a:latin typeface="+mj-lt"/>
                <a:cs typeface="Calibri" panose="020F0502020204030204" pitchFamily="34" charset="0"/>
              </a:rPr>
              <a:t>Aşılama/Kaplama</a:t>
            </a:r>
            <a:r>
              <a:rPr lang="tr-TR" altLang="en-US" sz="2400" dirty="0">
                <a:effectLst>
                  <a:outerShdw blurRad="38100" dist="38100" dir="2700000" algn="tl">
                    <a:srgbClr val="000000">
                      <a:alpha val="43137"/>
                    </a:srgbClr>
                  </a:outerShdw>
                </a:effectLst>
                <a:latin typeface="+mj-lt"/>
                <a:cs typeface="Calibri" panose="020F0502020204030204" pitchFamily="34" charset="0"/>
              </a:rPr>
              <a:t>, plazma polimerizasyonu etkisiyle yüzeyde ince bir polimer tabakasının oluşturulmasıdır. </a:t>
            </a:r>
          </a:p>
          <a:p>
            <a:pPr algn="just"/>
            <a:r>
              <a:rPr lang="en-US" altLang="en-US" sz="2400" dirty="0">
                <a:effectLst>
                  <a:outerShdw blurRad="38100" dist="38100" dir="2700000" algn="tl">
                    <a:srgbClr val="000000">
                      <a:alpha val="43137"/>
                    </a:srgbClr>
                  </a:outerShdw>
                </a:effectLst>
                <a:latin typeface="+mj-lt"/>
                <a:cs typeface="Calibri" panose="020F0502020204030204" pitchFamily="34" charset="0"/>
              </a:rPr>
              <a:t>Bir </a:t>
            </a:r>
            <a:r>
              <a:rPr lang="en-US" altLang="en-US" sz="2400" dirty="0" err="1">
                <a:effectLst>
                  <a:outerShdw blurRad="38100" dist="38100" dir="2700000" algn="tl">
                    <a:srgbClr val="000000">
                      <a:alpha val="43137"/>
                    </a:srgbClr>
                  </a:outerShdw>
                </a:effectLst>
                <a:latin typeface="+mj-lt"/>
                <a:cs typeface="Calibri" panose="020F0502020204030204" pitchFamily="34" charset="0"/>
              </a:rPr>
              <a:t>plazma</a:t>
            </a:r>
            <a:r>
              <a:rPr lang="tr-TR" altLang="en-US" sz="2400" dirty="0">
                <a:effectLst>
                  <a:outerShdw blurRad="38100" dist="38100" dir="2700000" algn="tl">
                    <a:srgbClr val="000000">
                      <a:alpha val="43137"/>
                    </a:srgbClr>
                  </a:outerShdw>
                </a:effectLst>
                <a:latin typeface="+mj-lt"/>
                <a:cs typeface="Calibri" panose="020F0502020204030204" pitchFamily="34" charset="0"/>
              </a:rPr>
              <a:t>da elde edilen </a:t>
            </a:r>
            <a:r>
              <a:rPr lang="en-US" altLang="en-US" sz="2400" dirty="0" err="1">
                <a:effectLst>
                  <a:outerShdw blurRad="38100" dist="38100" dir="2700000" algn="tl">
                    <a:srgbClr val="000000">
                      <a:alpha val="43137"/>
                    </a:srgbClr>
                  </a:outerShdw>
                </a:effectLst>
                <a:latin typeface="+mj-lt"/>
                <a:cs typeface="Calibri" panose="020F0502020204030204" pitchFamily="34" charset="0"/>
              </a:rPr>
              <a:t>polimer</a:t>
            </a:r>
            <a:r>
              <a:rPr lang="tr-TR" altLang="en-US" sz="2400" dirty="0">
                <a:effectLst>
                  <a:outerShdw blurRad="38100" dist="38100" dir="2700000" algn="tl">
                    <a:srgbClr val="000000">
                      <a:alpha val="43137"/>
                    </a:srgbClr>
                  </a:outerShdw>
                </a:effectLst>
                <a:latin typeface="+mj-lt"/>
                <a:cs typeface="Calibri" panose="020F0502020204030204" pitchFamily="34" charset="0"/>
              </a:rPr>
              <a:t> </a:t>
            </a:r>
            <a:r>
              <a:rPr lang="en-US" altLang="en-US" sz="2400" dirty="0" err="1">
                <a:effectLst>
                  <a:outerShdw blurRad="38100" dist="38100" dir="2700000" algn="tl">
                    <a:srgbClr val="000000">
                      <a:alpha val="43137"/>
                    </a:srgbClr>
                  </a:outerShdw>
                </a:effectLst>
                <a:latin typeface="+mj-lt"/>
                <a:cs typeface="Calibri" panose="020F0502020204030204" pitchFamily="34" charset="0"/>
              </a:rPr>
              <a:t>aşındırma</a:t>
            </a:r>
            <a:r>
              <a:rPr lang="en-US" altLang="en-US" sz="2400" dirty="0">
                <a:effectLst>
                  <a:outerShdw blurRad="38100" dist="38100" dir="2700000" algn="tl">
                    <a:srgbClr val="000000">
                      <a:alpha val="43137"/>
                    </a:srgbClr>
                  </a:outerShdw>
                </a:effectLst>
                <a:latin typeface="+mj-lt"/>
                <a:cs typeface="Calibri" panose="020F0502020204030204" pitchFamily="34" charset="0"/>
              </a:rPr>
              <a:t> </a:t>
            </a:r>
            <a:r>
              <a:rPr lang="en-US" altLang="en-US" sz="2400" dirty="0" err="1">
                <a:effectLst>
                  <a:outerShdw blurRad="38100" dist="38100" dir="2700000" algn="tl">
                    <a:srgbClr val="000000">
                      <a:alpha val="43137"/>
                    </a:srgbClr>
                  </a:outerShdw>
                </a:effectLst>
                <a:latin typeface="+mj-lt"/>
                <a:cs typeface="Calibri" panose="020F0502020204030204" pitchFamily="34" charset="0"/>
              </a:rPr>
              <a:t>ve</a:t>
            </a:r>
            <a:r>
              <a:rPr lang="en-US" altLang="en-US" sz="2400" dirty="0">
                <a:effectLst>
                  <a:outerShdw blurRad="38100" dist="38100" dir="2700000" algn="tl">
                    <a:srgbClr val="000000">
                      <a:alpha val="43137"/>
                    </a:srgbClr>
                  </a:outerShdw>
                </a:effectLst>
                <a:latin typeface="+mj-lt"/>
                <a:cs typeface="Calibri" panose="020F0502020204030204" pitchFamily="34" charset="0"/>
              </a:rPr>
              <a:t> </a:t>
            </a:r>
            <a:r>
              <a:rPr lang="en-US" altLang="en-US" sz="2400" dirty="0" err="1">
                <a:effectLst>
                  <a:outerShdw blurRad="38100" dist="38100" dir="2700000" algn="tl">
                    <a:srgbClr val="000000">
                      <a:alpha val="43137"/>
                    </a:srgbClr>
                  </a:outerShdw>
                </a:effectLst>
                <a:latin typeface="+mj-lt"/>
                <a:cs typeface="Calibri" panose="020F0502020204030204" pitchFamily="34" charset="0"/>
              </a:rPr>
              <a:t>biriktirme</a:t>
            </a:r>
            <a:r>
              <a:rPr lang="en-US" altLang="en-US" sz="2400" dirty="0">
                <a:effectLst>
                  <a:outerShdw blurRad="38100" dist="38100" dir="2700000" algn="tl">
                    <a:srgbClr val="000000">
                      <a:alpha val="43137"/>
                    </a:srgbClr>
                  </a:outerShdw>
                </a:effectLst>
                <a:latin typeface="+mj-lt"/>
                <a:cs typeface="Calibri" panose="020F0502020204030204" pitchFamily="34" charset="0"/>
              </a:rPr>
              <a:t> </a:t>
            </a:r>
            <a:r>
              <a:rPr lang="en-US" altLang="en-US" sz="2400" dirty="0" err="1">
                <a:effectLst>
                  <a:outerShdw blurRad="38100" dist="38100" dir="2700000" algn="tl">
                    <a:srgbClr val="000000">
                      <a:alpha val="43137"/>
                    </a:srgbClr>
                  </a:outerShdw>
                </a:effectLst>
                <a:latin typeface="+mj-lt"/>
                <a:cs typeface="Calibri" panose="020F0502020204030204" pitchFamily="34" charset="0"/>
              </a:rPr>
              <a:t>sürecin</a:t>
            </a:r>
            <a:r>
              <a:rPr lang="tr-TR" altLang="en-US" sz="2400" dirty="0">
                <a:effectLst>
                  <a:outerShdw blurRad="38100" dist="38100" dir="2700000" algn="tl">
                    <a:srgbClr val="000000">
                      <a:alpha val="43137"/>
                    </a:srgbClr>
                  </a:outerShdw>
                </a:effectLst>
                <a:latin typeface="+mj-lt"/>
                <a:cs typeface="Calibri" panose="020F0502020204030204" pitchFamily="34" charset="0"/>
              </a:rPr>
              <a:t>e maruz kalır ve ortamdaki </a:t>
            </a:r>
            <a:r>
              <a:rPr lang="en-US" altLang="en-US" sz="2400" dirty="0" err="1">
                <a:effectLst>
                  <a:outerShdw blurRad="38100" dist="38100" dir="2700000" algn="tl">
                    <a:srgbClr val="000000">
                      <a:alpha val="43137"/>
                    </a:srgbClr>
                  </a:outerShdw>
                </a:effectLst>
                <a:latin typeface="+mj-lt"/>
                <a:cs typeface="Calibri" panose="020F0502020204030204" pitchFamily="34" charset="0"/>
              </a:rPr>
              <a:t>plazma</a:t>
            </a:r>
            <a:r>
              <a:rPr lang="en-US" altLang="en-US" sz="2400" dirty="0">
                <a:effectLst>
                  <a:outerShdw blurRad="38100" dist="38100" dir="2700000" algn="tl">
                    <a:srgbClr val="000000">
                      <a:alpha val="43137"/>
                    </a:srgbClr>
                  </a:outerShdw>
                </a:effectLst>
                <a:latin typeface="+mj-lt"/>
                <a:cs typeface="Calibri" panose="020F0502020204030204" pitchFamily="34" charset="0"/>
              </a:rPr>
              <a:t> </a:t>
            </a:r>
            <a:r>
              <a:rPr lang="en-US" altLang="en-US" sz="2400" dirty="0" err="1">
                <a:effectLst>
                  <a:outerShdw blurRad="38100" dist="38100" dir="2700000" algn="tl">
                    <a:srgbClr val="000000">
                      <a:alpha val="43137"/>
                    </a:srgbClr>
                  </a:outerShdw>
                </a:effectLst>
                <a:latin typeface="+mj-lt"/>
                <a:cs typeface="Calibri" panose="020F0502020204030204" pitchFamily="34" charset="0"/>
              </a:rPr>
              <a:t>türlerine</a:t>
            </a:r>
            <a:r>
              <a:rPr lang="en-US" altLang="en-US" sz="2400" dirty="0">
                <a:effectLst>
                  <a:outerShdw blurRad="38100" dist="38100" dir="2700000" algn="tl">
                    <a:srgbClr val="000000">
                      <a:alpha val="43137"/>
                    </a:srgbClr>
                  </a:outerShdw>
                </a:effectLst>
                <a:latin typeface="+mj-lt"/>
                <a:cs typeface="Calibri" panose="020F0502020204030204" pitchFamily="34" charset="0"/>
              </a:rPr>
              <a:t> </a:t>
            </a:r>
            <a:r>
              <a:rPr lang="en-US" altLang="en-US" sz="2400" dirty="0" err="1">
                <a:effectLst>
                  <a:outerShdw blurRad="38100" dist="38100" dir="2700000" algn="tl">
                    <a:srgbClr val="000000">
                      <a:alpha val="43137"/>
                    </a:srgbClr>
                  </a:outerShdw>
                </a:effectLst>
                <a:latin typeface="+mj-lt"/>
                <a:cs typeface="Calibri" panose="020F0502020204030204" pitchFamily="34" charset="0"/>
              </a:rPr>
              <a:t>bağlı</a:t>
            </a:r>
            <a:r>
              <a:rPr lang="en-US" altLang="en-US" sz="2400" dirty="0">
                <a:effectLst>
                  <a:outerShdw blurRad="38100" dist="38100" dir="2700000" algn="tl">
                    <a:srgbClr val="000000">
                      <a:alpha val="43137"/>
                    </a:srgbClr>
                  </a:outerShdw>
                </a:effectLst>
                <a:latin typeface="+mj-lt"/>
                <a:cs typeface="Calibri" panose="020F0502020204030204" pitchFamily="34" charset="0"/>
              </a:rPr>
              <a:t> </a:t>
            </a:r>
            <a:r>
              <a:rPr lang="en-US" altLang="en-US" sz="2400" dirty="0" err="1">
                <a:effectLst>
                  <a:outerShdw blurRad="38100" dist="38100" dir="2700000" algn="tl">
                    <a:srgbClr val="000000">
                      <a:alpha val="43137"/>
                    </a:srgbClr>
                  </a:outerShdw>
                </a:effectLst>
                <a:latin typeface="+mj-lt"/>
                <a:cs typeface="Calibri" panose="020F0502020204030204" pitchFamily="34" charset="0"/>
              </a:rPr>
              <a:t>olarak</a:t>
            </a:r>
            <a:r>
              <a:rPr lang="en-US" altLang="en-US" sz="2400" dirty="0">
                <a:effectLst>
                  <a:outerShdw blurRad="38100" dist="38100" dir="2700000" algn="tl">
                    <a:srgbClr val="000000">
                      <a:alpha val="43137"/>
                    </a:srgbClr>
                  </a:outerShdw>
                </a:effectLst>
                <a:latin typeface="+mj-lt"/>
                <a:cs typeface="Calibri" panose="020F0502020204030204" pitchFamily="34" charset="0"/>
              </a:rPr>
              <a:t> </a:t>
            </a:r>
            <a:r>
              <a:rPr lang="en-US" altLang="en-US" sz="2400" dirty="0" err="1">
                <a:effectLst>
                  <a:outerShdw blurRad="38100" dist="38100" dir="2700000" algn="tl">
                    <a:srgbClr val="000000">
                      <a:alpha val="43137"/>
                    </a:srgbClr>
                  </a:outerShdw>
                </a:effectLst>
                <a:latin typeface="+mj-lt"/>
                <a:cs typeface="Calibri" panose="020F0502020204030204" pitchFamily="34" charset="0"/>
              </a:rPr>
              <a:t>az</a:t>
            </a:r>
            <a:r>
              <a:rPr lang="en-US" altLang="en-US" sz="2400" dirty="0">
                <a:effectLst>
                  <a:outerShdw blurRad="38100" dist="38100" dir="2700000" algn="tl">
                    <a:srgbClr val="000000">
                      <a:alpha val="43137"/>
                    </a:srgbClr>
                  </a:outerShdw>
                </a:effectLst>
                <a:latin typeface="+mj-lt"/>
                <a:cs typeface="Calibri" panose="020F0502020204030204" pitchFamily="34" charset="0"/>
              </a:rPr>
              <a:t> </a:t>
            </a:r>
            <a:r>
              <a:rPr lang="en-US" altLang="en-US" sz="2400" dirty="0" err="1">
                <a:effectLst>
                  <a:outerShdw blurRad="38100" dist="38100" dir="2700000" algn="tl">
                    <a:srgbClr val="000000">
                      <a:alpha val="43137"/>
                    </a:srgbClr>
                  </a:outerShdw>
                </a:effectLst>
                <a:latin typeface="+mj-lt"/>
                <a:cs typeface="Calibri" panose="020F0502020204030204" pitchFamily="34" charset="0"/>
              </a:rPr>
              <a:t>ya</a:t>
            </a:r>
            <a:r>
              <a:rPr lang="en-US" altLang="en-US" sz="2400" dirty="0">
                <a:effectLst>
                  <a:outerShdw blurRad="38100" dist="38100" dir="2700000" algn="tl">
                    <a:srgbClr val="000000">
                      <a:alpha val="43137"/>
                    </a:srgbClr>
                  </a:outerShdw>
                </a:effectLst>
                <a:latin typeface="+mj-lt"/>
                <a:cs typeface="Calibri" panose="020F0502020204030204" pitchFamily="34" charset="0"/>
              </a:rPr>
              <a:t> da </a:t>
            </a:r>
            <a:r>
              <a:rPr lang="en-US" altLang="en-US" sz="2400" dirty="0" err="1">
                <a:effectLst>
                  <a:outerShdw blurRad="38100" dist="38100" dir="2700000" algn="tl">
                    <a:srgbClr val="000000">
                      <a:alpha val="43137"/>
                    </a:srgbClr>
                  </a:outerShdw>
                </a:effectLst>
                <a:latin typeface="+mj-lt"/>
                <a:cs typeface="Calibri" panose="020F0502020204030204" pitchFamily="34" charset="0"/>
              </a:rPr>
              <a:t>çok</a:t>
            </a:r>
            <a:r>
              <a:rPr lang="en-US" altLang="en-US" sz="2400" dirty="0">
                <a:effectLst>
                  <a:outerShdw blurRad="38100" dist="38100" dir="2700000" algn="tl">
                    <a:srgbClr val="000000">
                      <a:alpha val="43137"/>
                    </a:srgbClr>
                  </a:outerShdw>
                </a:effectLst>
                <a:latin typeface="+mj-lt"/>
                <a:cs typeface="Calibri" panose="020F0502020204030204" pitchFamily="34" charset="0"/>
              </a:rPr>
              <a:t> </a:t>
            </a:r>
            <a:r>
              <a:rPr lang="en-US" altLang="en-US" sz="2400" dirty="0" err="1">
                <a:effectLst>
                  <a:outerShdw blurRad="38100" dist="38100" dir="2700000" algn="tl">
                    <a:srgbClr val="000000">
                      <a:alpha val="43137"/>
                    </a:srgbClr>
                  </a:outerShdw>
                </a:effectLst>
                <a:latin typeface="+mj-lt"/>
                <a:cs typeface="Calibri" panose="020F0502020204030204" pitchFamily="34" charset="0"/>
              </a:rPr>
              <a:t>çapraz</a:t>
            </a:r>
            <a:r>
              <a:rPr lang="en-US" altLang="en-US" sz="2400" dirty="0">
                <a:effectLst>
                  <a:outerShdw blurRad="38100" dist="38100" dir="2700000" algn="tl">
                    <a:srgbClr val="000000">
                      <a:alpha val="43137"/>
                    </a:srgbClr>
                  </a:outerShdw>
                </a:effectLst>
                <a:latin typeface="+mj-lt"/>
                <a:cs typeface="Calibri" panose="020F0502020204030204" pitchFamily="34" charset="0"/>
              </a:rPr>
              <a:t> </a:t>
            </a:r>
            <a:r>
              <a:rPr lang="en-US" altLang="en-US" sz="2400" dirty="0" err="1">
                <a:effectLst>
                  <a:outerShdw blurRad="38100" dist="38100" dir="2700000" algn="tl">
                    <a:srgbClr val="000000">
                      <a:alpha val="43137"/>
                    </a:srgbClr>
                  </a:outerShdw>
                </a:effectLst>
                <a:latin typeface="+mj-lt"/>
                <a:cs typeface="Calibri" panose="020F0502020204030204" pitchFamily="34" charset="0"/>
              </a:rPr>
              <a:t>bağlı</a:t>
            </a:r>
            <a:r>
              <a:rPr lang="en-US" altLang="en-US" sz="2400" dirty="0">
                <a:effectLst>
                  <a:outerShdw blurRad="38100" dist="38100" dir="2700000" algn="tl">
                    <a:srgbClr val="000000">
                      <a:alpha val="43137"/>
                    </a:srgbClr>
                  </a:outerShdw>
                </a:effectLst>
                <a:latin typeface="+mj-lt"/>
                <a:cs typeface="Calibri" panose="020F0502020204030204" pitchFamily="34" charset="0"/>
              </a:rPr>
              <a:t> </a:t>
            </a:r>
            <a:r>
              <a:rPr lang="en-US" altLang="en-US" sz="2400" dirty="0" err="1">
                <a:effectLst>
                  <a:outerShdw blurRad="38100" dist="38100" dir="2700000" algn="tl">
                    <a:srgbClr val="000000">
                      <a:alpha val="43137"/>
                    </a:srgbClr>
                  </a:outerShdw>
                </a:effectLst>
                <a:latin typeface="+mj-lt"/>
                <a:cs typeface="Calibri" panose="020F0502020204030204" pitchFamily="34" charset="0"/>
              </a:rPr>
              <a:t>bir</a:t>
            </a:r>
            <a:r>
              <a:rPr lang="en-US" altLang="en-US" sz="2400" dirty="0">
                <a:effectLst>
                  <a:outerShdw blurRad="38100" dist="38100" dir="2700000" algn="tl">
                    <a:srgbClr val="000000">
                      <a:alpha val="43137"/>
                    </a:srgbClr>
                  </a:outerShdw>
                </a:effectLst>
                <a:latin typeface="+mj-lt"/>
                <a:cs typeface="Calibri" panose="020F0502020204030204" pitchFamily="34" charset="0"/>
              </a:rPr>
              <a:t> </a:t>
            </a:r>
            <a:r>
              <a:rPr lang="en-US" altLang="en-US" sz="2400" dirty="0" err="1">
                <a:effectLst>
                  <a:outerShdw blurRad="38100" dist="38100" dir="2700000" algn="tl">
                    <a:srgbClr val="000000">
                      <a:alpha val="43137"/>
                    </a:srgbClr>
                  </a:outerShdw>
                </a:effectLst>
                <a:latin typeface="+mj-lt"/>
                <a:cs typeface="Calibri" panose="020F0502020204030204" pitchFamily="34" charset="0"/>
              </a:rPr>
              <a:t>yapıya</a:t>
            </a:r>
            <a:r>
              <a:rPr lang="en-US" altLang="en-US" sz="2400" dirty="0">
                <a:effectLst>
                  <a:outerShdw blurRad="38100" dist="38100" dir="2700000" algn="tl">
                    <a:srgbClr val="000000">
                      <a:alpha val="43137"/>
                    </a:srgbClr>
                  </a:outerShdw>
                </a:effectLst>
                <a:latin typeface="+mj-lt"/>
                <a:cs typeface="Calibri" panose="020F0502020204030204" pitchFamily="34" charset="0"/>
              </a:rPr>
              <a:t> </a:t>
            </a:r>
            <a:r>
              <a:rPr lang="tr-TR" altLang="en-US" sz="2400" dirty="0">
                <a:effectLst>
                  <a:outerShdw blurRad="38100" dist="38100" dir="2700000" algn="tl">
                    <a:srgbClr val="000000">
                      <a:alpha val="43137"/>
                    </a:srgbClr>
                  </a:outerShdw>
                </a:effectLst>
                <a:latin typeface="+mj-lt"/>
                <a:cs typeface="Calibri" panose="020F0502020204030204" pitchFamily="34" charset="0"/>
              </a:rPr>
              <a:t>sahip olur.</a:t>
            </a:r>
          </a:p>
          <a:p>
            <a:pPr algn="just"/>
            <a:r>
              <a:rPr lang="tr-TR" altLang="en-US" sz="2400" dirty="0">
                <a:effectLst>
                  <a:outerShdw blurRad="38100" dist="38100" dir="2700000" algn="tl">
                    <a:srgbClr val="000000">
                      <a:alpha val="43137"/>
                    </a:srgbClr>
                  </a:outerShdw>
                </a:effectLst>
                <a:latin typeface="+mj-lt"/>
                <a:cs typeface="Calibri" panose="020F0502020204030204" pitchFamily="34" charset="0"/>
              </a:rPr>
              <a:t>Plazma polimerizasyonunda radikal ağırlıklı bir kimyasal buhar biriktirme (plazma CVD) süreci düşünülmektedir, bu da makromolekül oluşumuyla, yani esas olarak amorf, az ya da az-yoğun çapraz bağlı yapılarla sonuçlanmaktadır.</a:t>
            </a:r>
          </a:p>
          <a:p>
            <a:pPr algn="just"/>
            <a:r>
              <a:rPr lang="tr-TR" altLang="en-US" sz="2400" dirty="0">
                <a:effectLst>
                  <a:outerShdw blurRad="38100" dist="38100" dir="2700000" algn="tl">
                    <a:srgbClr val="000000">
                      <a:alpha val="43137"/>
                    </a:srgbClr>
                  </a:outerShdw>
                </a:effectLst>
                <a:latin typeface="+mj-lt"/>
                <a:cs typeface="Calibri" panose="020F0502020204030204" pitchFamily="34" charset="0"/>
              </a:rPr>
              <a:t>Step-</a:t>
            </a:r>
            <a:r>
              <a:rPr lang="tr-TR" altLang="en-US" sz="2400" dirty="0" err="1">
                <a:effectLst>
                  <a:outerShdw blurRad="38100" dist="38100" dir="2700000" algn="tl">
                    <a:srgbClr val="000000">
                      <a:alpha val="43137"/>
                    </a:srgbClr>
                  </a:outerShdw>
                </a:effectLst>
                <a:latin typeface="+mj-lt"/>
                <a:cs typeface="Calibri" panose="020F0502020204030204" pitchFamily="34" charset="0"/>
              </a:rPr>
              <a:t>growth</a:t>
            </a:r>
            <a:r>
              <a:rPr lang="tr-TR" altLang="en-US" sz="2400" dirty="0">
                <a:effectLst>
                  <a:outerShdw blurRad="38100" dist="38100" dir="2700000" algn="tl">
                    <a:srgbClr val="000000">
                      <a:alpha val="43137"/>
                    </a:srgbClr>
                  </a:outerShdw>
                </a:effectLst>
                <a:latin typeface="+mj-lt"/>
                <a:cs typeface="Calibri" panose="020F0502020204030204" pitchFamily="34" charset="0"/>
              </a:rPr>
              <a:t> (basamaklı büyüme) </a:t>
            </a:r>
          </a:p>
          <a:p>
            <a:pPr algn="just"/>
            <a:r>
              <a:rPr lang="tr-TR" altLang="en-US" sz="2400" dirty="0">
                <a:effectLst>
                  <a:outerShdw blurRad="38100" dist="38100" dir="2700000" algn="tl">
                    <a:srgbClr val="000000">
                      <a:alpha val="43137"/>
                    </a:srgbClr>
                  </a:outerShdw>
                </a:effectLst>
                <a:latin typeface="+mj-lt"/>
                <a:cs typeface="Calibri" panose="020F0502020204030204" pitchFamily="34" charset="0"/>
              </a:rPr>
              <a:t>Reaktif türlerin rekombinasyonu ve reaksiyon ürünlerinin </a:t>
            </a:r>
            <a:r>
              <a:rPr lang="tr-TR" altLang="en-US" sz="2400" dirty="0" err="1">
                <a:effectLst>
                  <a:outerShdw blurRad="38100" dist="38100" dir="2700000" algn="tl">
                    <a:srgbClr val="000000">
                      <a:alpha val="43137"/>
                    </a:srgbClr>
                  </a:outerShdw>
                </a:effectLst>
                <a:latin typeface="+mj-lt"/>
                <a:cs typeface="Calibri" panose="020F0502020204030204" pitchFamily="34" charset="0"/>
              </a:rPr>
              <a:t>reaktivasyonu</a:t>
            </a:r>
            <a:r>
              <a:rPr lang="tr-TR" altLang="en-US" sz="2400" dirty="0">
                <a:effectLst>
                  <a:outerShdw blurRad="38100" dist="38100" dir="2700000" algn="tl">
                    <a:srgbClr val="000000">
                      <a:alpha val="43137"/>
                    </a:srgbClr>
                  </a:outerShdw>
                </a:effectLst>
                <a:latin typeface="+mj-lt"/>
                <a:cs typeface="Calibri" panose="020F0502020204030204" pitchFamily="34" charset="0"/>
              </a:rPr>
              <a:t> plazma  polimerizasyonunun verimini belirler.</a:t>
            </a:r>
          </a:p>
        </p:txBody>
      </p:sp>
      <p:sp>
        <p:nvSpPr>
          <p:cNvPr id="6" name="Metin kutusu 5">
            <a:extLst>
              <a:ext uri="{FF2B5EF4-FFF2-40B4-BE49-F238E27FC236}">
                <a16:creationId xmlns:a16="http://schemas.microsoft.com/office/drawing/2014/main" id="{DDDE47E9-28C3-9E37-8ED5-7AFBFFBF7341}"/>
              </a:ext>
            </a:extLst>
          </p:cNvPr>
          <p:cNvSpPr txBox="1"/>
          <p:nvPr/>
        </p:nvSpPr>
        <p:spPr>
          <a:xfrm>
            <a:off x="11770589" y="6393129"/>
            <a:ext cx="421412" cy="464871"/>
          </a:xfrm>
          <a:prstGeom prst="rect">
            <a:avLst/>
          </a:prstGeom>
          <a:noFill/>
        </p:spPr>
        <p:txBody>
          <a:bodyPr wrap="square">
            <a:spAutoFit/>
          </a:bodyPr>
          <a:lstStyle/>
          <a:p>
            <a:pPr marR="0" lvl="0" algn="just">
              <a:lnSpc>
                <a:spcPct val="150000"/>
              </a:lnSpc>
              <a:spcBef>
                <a:spcPts val="0"/>
              </a:spcBef>
              <a:spcAft>
                <a:spcPts val="0"/>
              </a:spcAft>
            </a:pPr>
            <a:r>
              <a:rPr lang="tr-TR" sz="18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22</a:t>
            </a:r>
          </a:p>
        </p:txBody>
      </p:sp>
    </p:spTree>
    <p:extLst>
      <p:ext uri="{BB962C8B-B14F-4D97-AF65-F5344CB8AC3E}">
        <p14:creationId xmlns:p14="http://schemas.microsoft.com/office/powerpoint/2010/main" val="33056865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Resim 5">
            <a:extLst>
              <a:ext uri="{FF2B5EF4-FFF2-40B4-BE49-F238E27FC236}">
                <a16:creationId xmlns:a16="http://schemas.microsoft.com/office/drawing/2014/main" id="{7B810746-C49D-370E-EA4C-0BD5C83C1552}"/>
              </a:ext>
            </a:extLst>
          </p:cNvPr>
          <p:cNvPicPr>
            <a:picLocks noChangeAspect="1"/>
          </p:cNvPicPr>
          <p:nvPr/>
        </p:nvPicPr>
        <p:blipFill>
          <a:blip r:embed="rId2"/>
          <a:stretch>
            <a:fillRect/>
          </a:stretch>
        </p:blipFill>
        <p:spPr>
          <a:xfrm>
            <a:off x="702969" y="1752555"/>
            <a:ext cx="4890309" cy="4447175"/>
          </a:xfrm>
          <a:prstGeom prst="rect">
            <a:avLst/>
          </a:prstGeom>
        </p:spPr>
      </p:pic>
      <p:sp>
        <p:nvSpPr>
          <p:cNvPr id="7" name="Rectangle 2">
            <a:extLst>
              <a:ext uri="{FF2B5EF4-FFF2-40B4-BE49-F238E27FC236}">
                <a16:creationId xmlns:a16="http://schemas.microsoft.com/office/drawing/2014/main" id="{A31F4836-B24D-2BBB-E2E0-44D980EE80D1}"/>
              </a:ext>
            </a:extLst>
          </p:cNvPr>
          <p:cNvSpPr txBox="1">
            <a:spLocks noChangeArrowheads="1"/>
          </p:cNvSpPr>
          <p:nvPr/>
        </p:nvSpPr>
        <p:spPr>
          <a:xfrm>
            <a:off x="5688281" y="1935678"/>
            <a:ext cx="6246420" cy="4322618"/>
          </a:xfrm>
          <a:prstGeom prst="rect">
            <a:avLst/>
          </a:prstGeom>
          <a:solidFill>
            <a:schemeClr val="accent1">
              <a:lumMod val="20000"/>
              <a:lumOff val="80000"/>
            </a:schemeClr>
          </a:solidFill>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tr-TR" altLang="en-US" sz="1600" dirty="0">
                <a:effectLst>
                  <a:outerShdw blurRad="38100" dist="38100" dir="2700000" algn="tl">
                    <a:srgbClr val="000000">
                      <a:alpha val="43137"/>
                    </a:srgbClr>
                  </a:outerShdw>
                </a:effectLst>
                <a:latin typeface="+mj-lt"/>
                <a:cs typeface="Calibri" panose="020F0502020204030204" pitchFamily="34" charset="0"/>
              </a:rPr>
              <a:t>Reaktif türler esas olarak radikallerdir.</a:t>
            </a:r>
          </a:p>
          <a:p>
            <a:pPr algn="just"/>
            <a:r>
              <a:rPr lang="en-US" sz="1600" dirty="0">
                <a:effectLst>
                  <a:outerShdw blurRad="38100" dist="38100" dir="2700000" algn="tl">
                    <a:srgbClr val="000000">
                      <a:alpha val="43137"/>
                    </a:srgbClr>
                  </a:outerShdw>
                </a:effectLst>
                <a:latin typeface="+mj-lt"/>
                <a:cs typeface="Calibri" panose="020F0502020204030204" pitchFamily="34" charset="0"/>
              </a:rPr>
              <a:t>Radikal </a:t>
            </a:r>
            <a:r>
              <a:rPr lang="en-US" sz="1600" dirty="0" err="1">
                <a:effectLst>
                  <a:outerShdw blurRad="38100" dist="38100" dir="2700000" algn="tl">
                    <a:srgbClr val="000000">
                      <a:alpha val="43137"/>
                    </a:srgbClr>
                  </a:outerShdw>
                </a:effectLst>
                <a:latin typeface="+mj-lt"/>
                <a:cs typeface="Calibri" panose="020F0502020204030204" pitchFamily="34" charset="0"/>
              </a:rPr>
              <a:t>grup</a:t>
            </a:r>
            <a:r>
              <a:rPr lang="en-US" sz="1600" dirty="0">
                <a:effectLst>
                  <a:outerShdw blurRad="38100" dist="38100" dir="2700000" algn="tl">
                    <a:srgbClr val="000000">
                      <a:alpha val="43137"/>
                    </a:srgbClr>
                  </a:outerShdw>
                </a:effectLst>
                <a:latin typeface="+mj-lt"/>
                <a:cs typeface="Calibri" panose="020F0502020204030204" pitchFamily="34" charset="0"/>
              </a:rPr>
              <a:t>, </a:t>
            </a:r>
            <a:r>
              <a:rPr lang="en-US" sz="1600" dirty="0" err="1">
                <a:effectLst>
                  <a:outerShdw blurRad="38100" dist="38100" dir="2700000" algn="tl">
                    <a:srgbClr val="000000">
                      <a:alpha val="43137"/>
                    </a:srgbClr>
                  </a:outerShdw>
                </a:effectLst>
                <a:latin typeface="+mj-lt"/>
                <a:cs typeface="Calibri" panose="020F0502020204030204" pitchFamily="34" charset="0"/>
              </a:rPr>
              <a:t>eşlenmemiş</a:t>
            </a:r>
            <a:r>
              <a:rPr lang="en-US" sz="1600" dirty="0">
                <a:effectLst>
                  <a:outerShdw blurRad="38100" dist="38100" dir="2700000" algn="tl">
                    <a:srgbClr val="000000">
                      <a:alpha val="43137"/>
                    </a:srgbClr>
                  </a:outerShdw>
                </a:effectLst>
                <a:latin typeface="+mj-lt"/>
                <a:cs typeface="Calibri" panose="020F0502020204030204" pitchFamily="34" charset="0"/>
              </a:rPr>
              <a:t> </a:t>
            </a:r>
            <a:r>
              <a:rPr lang="en-US" sz="1600" dirty="0" err="1">
                <a:effectLst>
                  <a:outerShdw blurRad="38100" dist="38100" dir="2700000" algn="tl">
                    <a:srgbClr val="000000">
                      <a:alpha val="43137"/>
                    </a:srgbClr>
                  </a:outerShdw>
                </a:effectLst>
                <a:latin typeface="+mj-lt"/>
                <a:cs typeface="Calibri" panose="020F0502020204030204" pitchFamily="34" charset="0"/>
              </a:rPr>
              <a:t>elektrona</a:t>
            </a:r>
            <a:r>
              <a:rPr lang="en-US" sz="1600" dirty="0">
                <a:effectLst>
                  <a:outerShdw blurRad="38100" dist="38100" dir="2700000" algn="tl">
                    <a:srgbClr val="000000">
                      <a:alpha val="43137"/>
                    </a:srgbClr>
                  </a:outerShdw>
                </a:effectLst>
                <a:latin typeface="+mj-lt"/>
                <a:cs typeface="Calibri" panose="020F0502020204030204" pitchFamily="34" charset="0"/>
              </a:rPr>
              <a:t> </a:t>
            </a:r>
            <a:r>
              <a:rPr lang="en-US" sz="1600" dirty="0" err="1">
                <a:effectLst>
                  <a:outerShdw blurRad="38100" dist="38100" dir="2700000" algn="tl">
                    <a:srgbClr val="000000">
                      <a:alpha val="43137"/>
                    </a:srgbClr>
                  </a:outerShdw>
                </a:effectLst>
                <a:latin typeface="+mj-lt"/>
                <a:cs typeface="Calibri" panose="020F0502020204030204" pitchFamily="34" charset="0"/>
              </a:rPr>
              <a:t>sahip</a:t>
            </a:r>
            <a:r>
              <a:rPr lang="en-US" sz="1600" dirty="0">
                <a:effectLst>
                  <a:outerShdw blurRad="38100" dist="38100" dir="2700000" algn="tl">
                    <a:srgbClr val="000000">
                      <a:alpha val="43137"/>
                    </a:srgbClr>
                  </a:outerShdw>
                </a:effectLst>
                <a:latin typeface="+mj-lt"/>
                <a:cs typeface="Calibri" panose="020F0502020204030204" pitchFamily="34" charset="0"/>
              </a:rPr>
              <a:t> </a:t>
            </a:r>
            <a:r>
              <a:rPr lang="en-US" sz="1600" dirty="0" err="1">
                <a:effectLst>
                  <a:outerShdw blurRad="38100" dist="38100" dir="2700000" algn="tl">
                    <a:srgbClr val="000000">
                      <a:alpha val="43137"/>
                    </a:srgbClr>
                  </a:outerShdw>
                </a:effectLst>
                <a:latin typeface="+mj-lt"/>
                <a:cs typeface="Calibri" panose="020F0502020204030204" pitchFamily="34" charset="0"/>
              </a:rPr>
              <a:t>olan</a:t>
            </a:r>
            <a:r>
              <a:rPr lang="en-US" sz="1600" dirty="0">
                <a:effectLst>
                  <a:outerShdw blurRad="38100" dist="38100" dir="2700000" algn="tl">
                    <a:srgbClr val="000000">
                      <a:alpha val="43137"/>
                    </a:srgbClr>
                  </a:outerShdw>
                </a:effectLst>
                <a:latin typeface="+mj-lt"/>
                <a:cs typeface="Calibri" panose="020F0502020204030204" pitchFamily="34" charset="0"/>
              </a:rPr>
              <a:t> atom</a:t>
            </a:r>
            <a:r>
              <a:rPr lang="tr-TR" sz="1600" dirty="0">
                <a:effectLst>
                  <a:outerShdw blurRad="38100" dist="38100" dir="2700000" algn="tl">
                    <a:srgbClr val="000000">
                      <a:alpha val="43137"/>
                    </a:srgbClr>
                  </a:outerShdw>
                </a:effectLst>
                <a:latin typeface="+mj-lt"/>
                <a:cs typeface="Calibri" panose="020F0502020204030204" pitchFamily="34" charset="0"/>
              </a:rPr>
              <a:t>, molekül, iyondur. </a:t>
            </a:r>
            <a:endParaRPr lang="tr-TR" altLang="en-US" sz="1600" dirty="0">
              <a:effectLst>
                <a:outerShdw blurRad="38100" dist="38100" dir="2700000" algn="tl">
                  <a:srgbClr val="000000">
                    <a:alpha val="43137"/>
                  </a:srgbClr>
                </a:outerShdw>
              </a:effectLst>
              <a:latin typeface="+mj-lt"/>
              <a:cs typeface="Calibri" panose="020F0502020204030204" pitchFamily="34" charset="0"/>
            </a:endParaRPr>
          </a:p>
          <a:p>
            <a:pPr algn="just"/>
            <a:r>
              <a:rPr lang="tr-TR" altLang="en-US" sz="1600" dirty="0">
                <a:effectLst>
                  <a:outerShdw blurRad="38100" dist="38100" dir="2700000" algn="tl">
                    <a:srgbClr val="000000">
                      <a:alpha val="43137"/>
                    </a:srgbClr>
                  </a:outerShdw>
                </a:effectLst>
                <a:latin typeface="+mj-lt"/>
                <a:cs typeface="Calibri" panose="020F0502020204030204" pitchFamily="34" charset="0"/>
              </a:rPr>
              <a:t>1 tek bir reaktif bölgeye sahip reaktif türler ve</a:t>
            </a:r>
          </a:p>
          <a:p>
            <a:pPr algn="just"/>
            <a:r>
              <a:rPr lang="tr-TR" altLang="en-US" sz="1600" dirty="0">
                <a:effectLst>
                  <a:outerShdw blurRad="38100" dist="38100" dir="2700000" algn="tl">
                    <a:srgbClr val="000000">
                      <a:alpha val="43137"/>
                    </a:srgbClr>
                  </a:outerShdw>
                </a:effectLst>
                <a:latin typeface="+mj-lt"/>
                <a:cs typeface="Calibri" panose="020F0502020204030204" pitchFamily="34" charset="0"/>
              </a:rPr>
              <a:t>2 iki değerlikli reaktif türler</a:t>
            </a:r>
          </a:p>
          <a:p>
            <a:pPr algn="just"/>
            <a:r>
              <a:rPr lang="tr-TR" altLang="en-US" sz="1600" dirty="0">
                <a:effectLst>
                  <a:outerShdw blurRad="38100" dist="38100" dir="2700000" algn="tl">
                    <a:srgbClr val="000000">
                      <a:alpha val="43137"/>
                    </a:srgbClr>
                  </a:outerShdw>
                </a:effectLst>
                <a:latin typeface="+mj-lt"/>
                <a:cs typeface="Calibri" panose="020F0502020204030204" pitchFamily="34" charset="0"/>
              </a:rPr>
              <a:t>Ayrıca yüzey, aşındırma süreçleri ile plazma polimerizasyonunda yer alır. (</a:t>
            </a:r>
            <a:r>
              <a:rPr lang="tr-TR" altLang="en-US" sz="1600" dirty="0" err="1">
                <a:effectLst>
                  <a:outerShdw blurRad="38100" dist="38100" dir="2700000" algn="tl">
                    <a:srgbClr val="000000">
                      <a:alpha val="43137"/>
                    </a:srgbClr>
                  </a:outerShdw>
                </a:effectLst>
                <a:latin typeface="+mj-lt"/>
                <a:cs typeface="Calibri" panose="020F0502020204030204" pitchFamily="34" charset="0"/>
              </a:rPr>
              <a:t>Aşındırma+deposition</a:t>
            </a:r>
            <a:r>
              <a:rPr lang="tr-TR" altLang="en-US" sz="1600" dirty="0">
                <a:effectLst>
                  <a:outerShdw blurRad="38100" dist="38100" dir="2700000" algn="tl">
                    <a:srgbClr val="000000">
                      <a:alpha val="43137"/>
                    </a:srgbClr>
                  </a:outerShdw>
                </a:effectLst>
                <a:latin typeface="+mj-lt"/>
                <a:cs typeface="Calibri" panose="020F0502020204030204" pitchFamily="34" charset="0"/>
              </a:rPr>
              <a:t>)</a:t>
            </a:r>
          </a:p>
          <a:p>
            <a:pPr algn="just"/>
            <a:r>
              <a:rPr lang="tr-TR" altLang="en-US" sz="1600" dirty="0">
                <a:effectLst>
                  <a:outerShdw blurRad="38100" dist="38100" dir="2700000" algn="tl">
                    <a:srgbClr val="000000">
                      <a:alpha val="43137"/>
                    </a:srgbClr>
                  </a:outerShdw>
                </a:effectLst>
                <a:latin typeface="+mj-lt"/>
                <a:cs typeface="Calibri" panose="020F0502020204030204" pitchFamily="34" charset="0"/>
              </a:rPr>
              <a:t>Gaz partikülleri (örneğin monomer) ilk önce aktif bir bölgeye girer, burada uyarılma ve ayrışma süreçleri gerçekleşiyor ve ardından pasif bir bölgeden geçerek rekombinasyona yol açar ve substrat, elektrot veya duvar üzerinde birikir.</a:t>
            </a:r>
          </a:p>
          <a:p>
            <a:pPr algn="just"/>
            <a:r>
              <a:rPr lang="tr-TR" altLang="en-US" sz="1600" dirty="0">
                <a:effectLst>
                  <a:outerShdw blurRad="38100" dist="38100" dir="2700000" algn="tl">
                    <a:srgbClr val="000000">
                      <a:alpha val="43137"/>
                    </a:srgbClr>
                  </a:outerShdw>
                </a:effectLst>
                <a:latin typeface="+mj-lt"/>
                <a:cs typeface="Calibri" panose="020F0502020204030204" pitchFamily="34" charset="0"/>
              </a:rPr>
              <a:t>Polimerizasyon verimi</a:t>
            </a:r>
          </a:p>
          <a:p>
            <a:pPr lvl="1" algn="just"/>
            <a:r>
              <a:rPr lang="tr-TR" altLang="en-US" sz="1200" dirty="0">
                <a:effectLst>
                  <a:outerShdw blurRad="38100" dist="38100" dir="2700000" algn="tl">
                    <a:srgbClr val="000000">
                      <a:alpha val="43137"/>
                    </a:srgbClr>
                  </a:outerShdw>
                </a:effectLst>
                <a:latin typeface="+mj-lt"/>
                <a:cs typeface="Calibri" panose="020F0502020204030204" pitchFamily="34" charset="0"/>
              </a:rPr>
              <a:t>Gaz akışı</a:t>
            </a:r>
          </a:p>
          <a:p>
            <a:pPr lvl="1" algn="just"/>
            <a:r>
              <a:rPr lang="tr-TR" altLang="en-US" sz="1200" dirty="0">
                <a:effectLst>
                  <a:outerShdw blurRad="38100" dist="38100" dir="2700000" algn="tl">
                    <a:srgbClr val="000000">
                      <a:alpha val="43137"/>
                    </a:srgbClr>
                  </a:outerShdw>
                </a:effectLst>
                <a:latin typeface="+mj-lt"/>
                <a:cs typeface="Calibri" panose="020F0502020204030204" pitchFamily="34" charset="0"/>
              </a:rPr>
              <a:t>Gazın iyonizasyon enerjisi</a:t>
            </a:r>
          </a:p>
          <a:p>
            <a:pPr lvl="1" algn="just"/>
            <a:r>
              <a:rPr lang="tr-TR" altLang="en-US" sz="1200" dirty="0">
                <a:effectLst>
                  <a:outerShdw blurRad="38100" dist="38100" dir="2700000" algn="tl">
                    <a:srgbClr val="000000">
                      <a:alpha val="43137"/>
                    </a:srgbClr>
                  </a:outerShdw>
                </a:effectLst>
                <a:latin typeface="+mj-lt"/>
                <a:cs typeface="Calibri" panose="020F0502020204030204" pitchFamily="34" charset="0"/>
              </a:rPr>
              <a:t>Güç</a:t>
            </a:r>
          </a:p>
          <a:p>
            <a:pPr lvl="1" algn="just"/>
            <a:r>
              <a:rPr lang="tr-TR" altLang="en-US" sz="1200" dirty="0">
                <a:effectLst>
                  <a:outerShdw blurRad="38100" dist="38100" dir="2700000" algn="tl">
                    <a:srgbClr val="000000">
                      <a:alpha val="43137"/>
                    </a:srgbClr>
                  </a:outerShdw>
                </a:effectLst>
                <a:latin typeface="+mj-lt"/>
                <a:cs typeface="Calibri" panose="020F0502020204030204" pitchFamily="34" charset="0"/>
              </a:rPr>
              <a:t>Monomerin aktivasyon enerjisi</a:t>
            </a:r>
          </a:p>
          <a:p>
            <a:pPr lvl="1" algn="just"/>
            <a:r>
              <a:rPr lang="tr-TR" altLang="en-US" sz="1200" dirty="0">
                <a:effectLst>
                  <a:outerShdw blurRad="38100" dist="38100" dir="2700000" algn="tl">
                    <a:srgbClr val="000000">
                      <a:alpha val="43137"/>
                    </a:srgbClr>
                  </a:outerShdw>
                </a:effectLst>
                <a:latin typeface="+mj-lt"/>
                <a:cs typeface="Calibri" panose="020F0502020204030204" pitchFamily="34" charset="0"/>
              </a:rPr>
              <a:t>Reaktör geometrisi</a:t>
            </a:r>
          </a:p>
          <a:p>
            <a:pPr algn="just"/>
            <a:endParaRPr lang="tr-TR" altLang="en-US" sz="1600" dirty="0">
              <a:latin typeface="+mj-lt"/>
              <a:cs typeface="Calibri" panose="020F0502020204030204" pitchFamily="34" charset="0"/>
            </a:endParaRPr>
          </a:p>
          <a:p>
            <a:pPr algn="just"/>
            <a:endParaRPr lang="tr-TR" altLang="en-US" sz="2400" dirty="0">
              <a:latin typeface="+mj-lt"/>
              <a:cs typeface="Calibri" panose="020F0502020204030204" pitchFamily="34" charset="0"/>
            </a:endParaRPr>
          </a:p>
        </p:txBody>
      </p:sp>
      <p:sp>
        <p:nvSpPr>
          <p:cNvPr id="9" name="Metin kutusu 8">
            <a:extLst>
              <a:ext uri="{FF2B5EF4-FFF2-40B4-BE49-F238E27FC236}">
                <a16:creationId xmlns:a16="http://schemas.microsoft.com/office/drawing/2014/main" id="{E465A9C9-CA04-FD36-6EAD-95C4FE81F0FC}"/>
              </a:ext>
            </a:extLst>
          </p:cNvPr>
          <p:cNvSpPr txBox="1"/>
          <p:nvPr/>
        </p:nvSpPr>
        <p:spPr>
          <a:xfrm>
            <a:off x="840180" y="6042764"/>
            <a:ext cx="4123706" cy="313932"/>
          </a:xfrm>
          <a:prstGeom prst="rect">
            <a:avLst/>
          </a:prstGeom>
          <a:solidFill>
            <a:schemeClr val="accent1">
              <a:lumMod val="20000"/>
              <a:lumOff val="80000"/>
            </a:schemeClr>
          </a:solidFill>
        </p:spPr>
        <p:txBody>
          <a:bodyPr vert="horz" lIns="91440" tIns="45720" rIns="91440" bIns="45720" rtlCol="0">
            <a:normAutofit/>
          </a:bodyPr>
          <a:lstStyle>
            <a:defPPr>
              <a:defRPr lang="tr-TR"/>
            </a:defPPr>
            <a:lvl1pPr marL="228600" indent="-228600" algn="just">
              <a:lnSpc>
                <a:spcPct val="90000"/>
              </a:lnSpc>
              <a:spcBef>
                <a:spcPts val="1000"/>
              </a:spcBef>
              <a:buFont typeface="Arial" panose="020B0604020202020204" pitchFamily="34" charset="0"/>
              <a:buChar char="•"/>
              <a:defRPr sz="1600">
                <a:latin typeface="+mj-lt"/>
                <a:cs typeface="Calibri" panose="020F0502020204030204" pitchFamily="34" charset="0"/>
              </a:defRPr>
            </a:lvl1pPr>
            <a:lvl2pPr marL="685800" lvl="1" indent="-228600" algn="just">
              <a:lnSpc>
                <a:spcPct val="90000"/>
              </a:lnSpc>
              <a:spcBef>
                <a:spcPts val="500"/>
              </a:spcBef>
              <a:buFont typeface="Arial" panose="020B0604020202020204" pitchFamily="34" charset="0"/>
              <a:buChar char="•"/>
              <a:defRPr sz="1200">
                <a:latin typeface="+mj-lt"/>
                <a:cs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indent="0">
              <a:buNone/>
            </a:pPr>
            <a:r>
              <a:rPr lang="en-US" dirty="0"/>
              <a:t>Rapid Step-Growth Polymerization (RSGP)</a:t>
            </a:r>
          </a:p>
        </p:txBody>
      </p:sp>
      <p:sp>
        <p:nvSpPr>
          <p:cNvPr id="11" name="Metin kutusu 10">
            <a:extLst>
              <a:ext uri="{FF2B5EF4-FFF2-40B4-BE49-F238E27FC236}">
                <a16:creationId xmlns:a16="http://schemas.microsoft.com/office/drawing/2014/main" id="{73ADF75D-6DC3-DFCD-F551-77B5B9F3148D}"/>
              </a:ext>
            </a:extLst>
          </p:cNvPr>
          <p:cNvSpPr txBox="1"/>
          <p:nvPr/>
        </p:nvSpPr>
        <p:spPr>
          <a:xfrm>
            <a:off x="-1978" y="6615965"/>
            <a:ext cx="6097978" cy="246221"/>
          </a:xfrm>
          <a:prstGeom prst="rect">
            <a:avLst/>
          </a:prstGeom>
          <a:noFill/>
        </p:spPr>
        <p:txBody>
          <a:bodyPr wrap="square">
            <a:spAutoFit/>
          </a:bodyPr>
          <a:lstStyle/>
          <a:p>
            <a:r>
              <a:rPr lang="en-US" sz="1000" dirty="0"/>
              <a:t>Indian 10urnal of </a:t>
            </a:r>
            <a:r>
              <a:rPr lang="en-US" sz="1000" dirty="0" err="1"/>
              <a:t>Fibre</a:t>
            </a:r>
            <a:r>
              <a:rPr lang="en-US" sz="1000" dirty="0"/>
              <a:t> &amp; Textile Research Vo1.3 1, March 2006, pp. 99- 1 15</a:t>
            </a:r>
          </a:p>
        </p:txBody>
      </p:sp>
      <p:sp>
        <p:nvSpPr>
          <p:cNvPr id="12" name="Metin kutusu 11">
            <a:extLst>
              <a:ext uri="{FF2B5EF4-FFF2-40B4-BE49-F238E27FC236}">
                <a16:creationId xmlns:a16="http://schemas.microsoft.com/office/drawing/2014/main" id="{A9EFFEAC-FF85-2E7A-3131-E71F9CCF546B}"/>
              </a:ext>
            </a:extLst>
          </p:cNvPr>
          <p:cNvSpPr txBox="1"/>
          <p:nvPr/>
        </p:nvSpPr>
        <p:spPr>
          <a:xfrm>
            <a:off x="11770589" y="6393129"/>
            <a:ext cx="421412" cy="464871"/>
          </a:xfrm>
          <a:prstGeom prst="rect">
            <a:avLst/>
          </a:prstGeom>
          <a:noFill/>
        </p:spPr>
        <p:txBody>
          <a:bodyPr wrap="square">
            <a:spAutoFit/>
          </a:bodyPr>
          <a:lstStyle/>
          <a:p>
            <a:pPr marR="0" lvl="0" algn="just">
              <a:lnSpc>
                <a:spcPct val="150000"/>
              </a:lnSpc>
              <a:spcBef>
                <a:spcPts val="0"/>
              </a:spcBef>
              <a:spcAft>
                <a:spcPts val="0"/>
              </a:spcAft>
            </a:pPr>
            <a:r>
              <a:rPr lang="tr-TR" sz="18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23</a:t>
            </a:r>
          </a:p>
        </p:txBody>
      </p:sp>
    </p:spTree>
    <p:extLst>
      <p:ext uri="{BB962C8B-B14F-4D97-AF65-F5344CB8AC3E}">
        <p14:creationId xmlns:p14="http://schemas.microsoft.com/office/powerpoint/2010/main" val="22184825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2018" name="Rectangle 2">
            <a:extLst>
              <a:ext uri="{FF2B5EF4-FFF2-40B4-BE49-F238E27FC236}">
                <a16:creationId xmlns:a16="http://schemas.microsoft.com/office/drawing/2014/main" id="{FD0E171C-7EED-463C-A36D-28347810AFCC}"/>
              </a:ext>
            </a:extLst>
          </p:cNvPr>
          <p:cNvSpPr>
            <a:spLocks noGrp="1" noChangeArrowheads="1"/>
          </p:cNvSpPr>
          <p:nvPr>
            <p:ph type="body" idx="1"/>
          </p:nvPr>
        </p:nvSpPr>
        <p:spPr>
          <a:xfrm>
            <a:off x="1021278" y="2481945"/>
            <a:ext cx="10438410" cy="2778826"/>
          </a:xfrm>
          <a:solidFill>
            <a:schemeClr val="accent1">
              <a:lumMod val="20000"/>
              <a:lumOff val="80000"/>
            </a:schemeClr>
          </a:solidFill>
        </p:spPr>
        <p:txBody>
          <a:bodyPr>
            <a:normAutofit/>
          </a:bodyPr>
          <a:lstStyle/>
          <a:p>
            <a:pPr algn="just"/>
            <a:r>
              <a:rPr lang="tr-TR" altLang="en-US" sz="2400" dirty="0">
                <a:effectLst>
                  <a:outerShdw blurRad="38100" dist="38100" dir="2700000" algn="tl">
                    <a:srgbClr val="000000">
                      <a:alpha val="43137"/>
                    </a:srgbClr>
                  </a:outerShdw>
                </a:effectLst>
                <a:latin typeface="+mj-lt"/>
                <a:cs typeface="Calibri" panose="020F0502020204030204" pitchFamily="34" charset="0"/>
              </a:rPr>
              <a:t>Vakum plazmalar daha stabil olduğu için bu işlem için daha uygundur. </a:t>
            </a:r>
          </a:p>
          <a:p>
            <a:pPr algn="just"/>
            <a:r>
              <a:rPr lang="tr-TR" altLang="en-US" sz="2400" dirty="0">
                <a:effectLst>
                  <a:outerShdw blurRad="38100" dist="38100" dir="2700000" algn="tl">
                    <a:srgbClr val="000000">
                      <a:alpha val="43137"/>
                    </a:srgbClr>
                  </a:outerShdw>
                </a:effectLst>
                <a:latin typeface="+mj-lt"/>
                <a:cs typeface="Calibri" panose="020F0502020204030204" pitchFamily="34" charset="0"/>
              </a:rPr>
              <a:t>Tüm tekstil ürünlerine uygulanabilir.</a:t>
            </a:r>
          </a:p>
          <a:p>
            <a:pPr algn="just"/>
            <a:r>
              <a:rPr lang="tr-TR" altLang="en-US" sz="2400" dirty="0">
                <a:effectLst>
                  <a:outerShdw blurRad="38100" dist="38100" dir="2700000" algn="tl">
                    <a:srgbClr val="000000">
                      <a:alpha val="43137"/>
                    </a:srgbClr>
                  </a:outerShdw>
                </a:effectLst>
                <a:latin typeface="+mj-lt"/>
                <a:cs typeface="Calibri" panose="020F0502020204030204" pitchFamily="34" charset="0"/>
              </a:rPr>
              <a:t>Tekstil ürünü temiz olmalıdır. </a:t>
            </a:r>
          </a:p>
          <a:p>
            <a:pPr algn="just"/>
            <a:r>
              <a:rPr lang="tr-TR" altLang="en-US" sz="2400" dirty="0">
                <a:effectLst>
                  <a:outerShdw blurRad="38100" dist="38100" dir="2700000" algn="tl">
                    <a:srgbClr val="000000">
                      <a:alpha val="43137"/>
                    </a:srgbClr>
                  </a:outerShdw>
                </a:effectLst>
                <a:latin typeface="+mj-lt"/>
                <a:cs typeface="Calibri" panose="020F0502020204030204" pitchFamily="34" charset="0"/>
              </a:rPr>
              <a:t>Fosfor içeren </a:t>
            </a:r>
            <a:r>
              <a:rPr lang="tr-TR" altLang="en-US" sz="2400" dirty="0" err="1">
                <a:effectLst>
                  <a:outerShdw blurRad="38100" dist="38100" dir="2700000" algn="tl">
                    <a:srgbClr val="000000">
                      <a:alpha val="43137"/>
                    </a:srgbClr>
                  </a:outerShdw>
                </a:effectLst>
                <a:latin typeface="+mj-lt"/>
                <a:cs typeface="Calibri" panose="020F0502020204030204" pitchFamily="34" charset="0"/>
              </a:rPr>
              <a:t>monomerler</a:t>
            </a:r>
            <a:r>
              <a:rPr lang="tr-TR" altLang="en-US" sz="2400" dirty="0" err="1">
                <a:effectLst>
                  <a:outerShdw blurRad="38100" dist="38100" dir="2700000" algn="tl">
                    <a:srgbClr val="000000">
                      <a:alpha val="43137"/>
                    </a:srgbClr>
                  </a:outerShdw>
                </a:effectLst>
                <a:latin typeface="+mj-lt"/>
                <a:cs typeface="Calibri" panose="020F0502020204030204" pitchFamily="34" charset="0"/>
                <a:sym typeface="Wingdings" panose="05000000000000000000" pitchFamily="2" charset="2"/>
              </a:rPr>
              <a:t>güç</a:t>
            </a:r>
            <a:r>
              <a:rPr lang="tr-TR" altLang="en-US" sz="2400" dirty="0">
                <a:effectLst>
                  <a:outerShdw blurRad="38100" dist="38100" dir="2700000" algn="tl">
                    <a:srgbClr val="000000">
                      <a:alpha val="43137"/>
                    </a:srgbClr>
                  </a:outerShdw>
                </a:effectLst>
                <a:latin typeface="+mj-lt"/>
                <a:cs typeface="Calibri" panose="020F0502020204030204" pitchFamily="34" charset="0"/>
                <a:sym typeface="Wingdings" panose="05000000000000000000" pitchFamily="2" charset="2"/>
              </a:rPr>
              <a:t> tutuşurluk </a:t>
            </a:r>
            <a:r>
              <a:rPr lang="tr-TR" sz="2400" dirty="0">
                <a:effectLst>
                  <a:outerShdw blurRad="38100" dist="38100" dir="2700000" algn="tl">
                    <a:srgbClr val="000000">
                      <a:alpha val="43137"/>
                    </a:srgbClr>
                  </a:outerShdw>
                </a:effectLst>
                <a:latin typeface="+mj-lt"/>
                <a:cs typeface="Calibri" panose="020F0502020204030204" pitchFamily="34" charset="0"/>
                <a:sym typeface="Wingdings" panose="05000000000000000000" pitchFamily="2" charset="2"/>
              </a:rPr>
              <a:t>geliştirilmesi</a:t>
            </a:r>
            <a:endParaRPr lang="tr-TR" altLang="en-US" sz="2400" dirty="0">
              <a:effectLst>
                <a:outerShdw blurRad="38100" dist="38100" dir="2700000" algn="tl">
                  <a:srgbClr val="000000">
                    <a:alpha val="43137"/>
                  </a:srgbClr>
                </a:outerShdw>
              </a:effectLst>
              <a:latin typeface="+mj-lt"/>
              <a:cs typeface="Calibri" panose="020F0502020204030204" pitchFamily="34" charset="0"/>
              <a:sym typeface="Wingdings" panose="05000000000000000000" pitchFamily="2" charset="2"/>
            </a:endParaRPr>
          </a:p>
          <a:p>
            <a:pPr algn="just"/>
            <a:r>
              <a:rPr lang="tr-TR" sz="2400" dirty="0">
                <a:effectLst>
                  <a:outerShdw blurRad="38100" dist="38100" dir="2700000" algn="tl">
                    <a:srgbClr val="000000">
                      <a:alpha val="43137"/>
                    </a:srgbClr>
                  </a:outerShdw>
                </a:effectLst>
                <a:latin typeface="+mj-lt"/>
                <a:cs typeface="Calibri" panose="020F0502020204030204" pitchFamily="34" charset="0"/>
              </a:rPr>
              <a:t>A</a:t>
            </a:r>
            <a:r>
              <a:rPr lang="en-US" sz="2400" dirty="0" err="1">
                <a:effectLst>
                  <a:outerShdw blurRad="38100" dist="38100" dir="2700000" algn="tl">
                    <a:srgbClr val="000000">
                      <a:alpha val="43137"/>
                    </a:srgbClr>
                  </a:outerShdw>
                </a:effectLst>
                <a:latin typeface="+mj-lt"/>
                <a:cs typeface="Calibri" panose="020F0502020204030204" pitchFamily="34" charset="0"/>
              </a:rPr>
              <a:t>cr</a:t>
            </a:r>
            <a:r>
              <a:rPr lang="tr-TR" sz="2400" dirty="0">
                <a:effectLst>
                  <a:outerShdw blurRad="38100" dist="38100" dir="2700000" algn="tl">
                    <a:srgbClr val="000000">
                      <a:alpha val="43137"/>
                    </a:srgbClr>
                  </a:outerShdw>
                </a:effectLst>
                <a:latin typeface="+mj-lt"/>
                <a:cs typeface="Calibri" panose="020F0502020204030204" pitchFamily="34" charset="0"/>
              </a:rPr>
              <a:t>i</a:t>
            </a:r>
            <a:r>
              <a:rPr lang="en-US" sz="2400" dirty="0" err="1">
                <a:effectLst>
                  <a:outerShdw blurRad="38100" dist="38100" dir="2700000" algn="tl">
                    <a:srgbClr val="000000">
                      <a:alpha val="43137"/>
                    </a:srgbClr>
                  </a:outerShdw>
                </a:effectLst>
                <a:latin typeface="+mj-lt"/>
                <a:cs typeface="Calibri" panose="020F0502020204030204" pitchFamily="34" charset="0"/>
              </a:rPr>
              <a:t>lamid</a:t>
            </a:r>
            <a:r>
              <a:rPr lang="tr-TR" sz="2400" dirty="0">
                <a:effectLst>
                  <a:outerShdw blurRad="38100" dist="38100" dir="2700000" algn="tl">
                    <a:srgbClr val="000000">
                      <a:alpha val="43137"/>
                    </a:srgbClr>
                  </a:outerShdw>
                </a:effectLst>
                <a:latin typeface="+mj-lt"/>
                <a:cs typeface="Calibri" panose="020F0502020204030204" pitchFamily="34" charset="0"/>
              </a:rPr>
              <a:t> </a:t>
            </a:r>
            <a:r>
              <a:rPr lang="en-US" sz="2400" dirty="0" err="1">
                <a:effectLst>
                  <a:outerShdw blurRad="38100" dist="38100" dir="2700000" algn="tl">
                    <a:srgbClr val="000000">
                      <a:alpha val="43137"/>
                    </a:srgbClr>
                  </a:outerShdw>
                </a:effectLst>
                <a:latin typeface="+mj-lt"/>
                <a:cs typeface="Calibri" panose="020F0502020204030204" pitchFamily="34" charset="0"/>
              </a:rPr>
              <a:t>pla</a:t>
            </a:r>
            <a:r>
              <a:rPr lang="tr-TR" sz="2400" dirty="0" err="1">
                <a:effectLst>
                  <a:outerShdw blurRad="38100" dist="38100" dir="2700000" algn="tl">
                    <a:srgbClr val="000000">
                      <a:alpha val="43137"/>
                    </a:srgbClr>
                  </a:outerShdw>
                </a:effectLst>
                <a:latin typeface="+mj-lt"/>
                <a:cs typeface="Calibri" panose="020F0502020204030204" pitchFamily="34" charset="0"/>
              </a:rPr>
              <a:t>zmalar</a:t>
            </a:r>
            <a:r>
              <a:rPr lang="tr-TR" sz="2400" dirty="0" err="1">
                <a:effectLst>
                  <a:outerShdw blurRad="38100" dist="38100" dir="2700000" algn="tl">
                    <a:srgbClr val="000000">
                      <a:alpha val="43137"/>
                    </a:srgbClr>
                  </a:outerShdw>
                </a:effectLst>
                <a:latin typeface="+mj-lt"/>
                <a:cs typeface="Calibri" panose="020F0502020204030204" pitchFamily="34" charset="0"/>
                <a:sym typeface="Wingdings" panose="05000000000000000000" pitchFamily="2" charset="2"/>
              </a:rPr>
              <a:t>fizyo-mekanik</a:t>
            </a:r>
            <a:r>
              <a:rPr lang="tr-TR" sz="2400" dirty="0">
                <a:effectLst>
                  <a:outerShdw blurRad="38100" dist="38100" dir="2700000" algn="tl">
                    <a:srgbClr val="000000">
                      <a:alpha val="43137"/>
                    </a:srgbClr>
                  </a:outerShdw>
                </a:effectLst>
                <a:latin typeface="+mj-lt"/>
                <a:cs typeface="Calibri" panose="020F0502020204030204" pitchFamily="34" charset="0"/>
                <a:sym typeface="Wingdings" panose="05000000000000000000" pitchFamily="2" charset="2"/>
              </a:rPr>
              <a:t> özelliklerin geliştirilmesi</a:t>
            </a:r>
          </a:p>
          <a:p>
            <a:pPr algn="just"/>
            <a:r>
              <a:rPr lang="en-US" altLang="en-US" sz="2400" dirty="0" err="1">
                <a:effectLst>
                  <a:outerShdw blurRad="38100" dist="38100" dir="2700000" algn="tl">
                    <a:srgbClr val="000000">
                      <a:alpha val="43137"/>
                    </a:srgbClr>
                  </a:outerShdw>
                </a:effectLst>
                <a:latin typeface="+mj-lt"/>
                <a:cs typeface="Calibri" panose="020F0502020204030204" pitchFamily="34" charset="0"/>
              </a:rPr>
              <a:t>hidrofobikleştirme</a:t>
            </a:r>
            <a:r>
              <a:rPr lang="en-US" altLang="en-US" sz="2400" dirty="0">
                <a:effectLst>
                  <a:outerShdw blurRad="38100" dist="38100" dir="2700000" algn="tl">
                    <a:srgbClr val="000000">
                      <a:alpha val="43137"/>
                    </a:srgbClr>
                  </a:outerShdw>
                </a:effectLst>
                <a:latin typeface="+mj-lt"/>
                <a:cs typeface="Calibri" panose="020F0502020204030204" pitchFamily="34" charset="0"/>
              </a:rPr>
              <a:t>, </a:t>
            </a:r>
            <a:r>
              <a:rPr lang="en-US" altLang="en-US" sz="2400" dirty="0" err="1">
                <a:effectLst>
                  <a:outerShdw blurRad="38100" dist="38100" dir="2700000" algn="tl">
                    <a:srgbClr val="000000">
                      <a:alpha val="43137"/>
                    </a:srgbClr>
                  </a:outerShdw>
                </a:effectLst>
                <a:latin typeface="+mj-lt"/>
                <a:cs typeface="Calibri" panose="020F0502020204030204" pitchFamily="34" charset="0"/>
              </a:rPr>
              <a:t>kalıcı</a:t>
            </a:r>
            <a:r>
              <a:rPr lang="en-US" altLang="en-US" sz="2400" dirty="0">
                <a:effectLst>
                  <a:outerShdw blurRad="38100" dist="38100" dir="2700000" algn="tl">
                    <a:srgbClr val="000000">
                      <a:alpha val="43137"/>
                    </a:srgbClr>
                  </a:outerShdw>
                </a:effectLst>
                <a:latin typeface="+mj-lt"/>
                <a:cs typeface="Calibri" panose="020F0502020204030204" pitchFamily="34" charset="0"/>
              </a:rPr>
              <a:t> </a:t>
            </a:r>
            <a:r>
              <a:rPr lang="en-US" altLang="en-US" sz="2400" dirty="0" err="1">
                <a:effectLst>
                  <a:outerShdw blurRad="38100" dist="38100" dir="2700000" algn="tl">
                    <a:srgbClr val="000000">
                      <a:alpha val="43137"/>
                    </a:srgbClr>
                  </a:outerShdw>
                </a:effectLst>
                <a:latin typeface="+mj-lt"/>
                <a:cs typeface="Calibri" panose="020F0502020204030204" pitchFamily="34" charset="0"/>
              </a:rPr>
              <a:t>hidrofilizasyon</a:t>
            </a:r>
            <a:r>
              <a:rPr lang="en-US" altLang="en-US" sz="2400" dirty="0">
                <a:effectLst>
                  <a:outerShdw blurRad="38100" dist="38100" dir="2700000" algn="tl">
                    <a:srgbClr val="000000">
                      <a:alpha val="43137"/>
                    </a:srgbClr>
                  </a:outerShdw>
                </a:effectLst>
                <a:latin typeface="+mj-lt"/>
                <a:cs typeface="Calibri" panose="020F0502020204030204" pitchFamily="34" charset="0"/>
              </a:rPr>
              <a:t> </a:t>
            </a:r>
            <a:r>
              <a:rPr lang="en-US" altLang="en-US" sz="2400" dirty="0" err="1">
                <a:effectLst>
                  <a:outerShdw blurRad="38100" dist="38100" dir="2700000" algn="tl">
                    <a:srgbClr val="000000">
                      <a:alpha val="43137"/>
                    </a:srgbClr>
                  </a:outerShdw>
                </a:effectLst>
                <a:latin typeface="+mj-lt"/>
                <a:cs typeface="Calibri" panose="020F0502020204030204" pitchFamily="34" charset="0"/>
              </a:rPr>
              <a:t>ve</a:t>
            </a:r>
            <a:r>
              <a:rPr lang="en-US" altLang="en-US" sz="2400" dirty="0">
                <a:effectLst>
                  <a:outerShdw blurRad="38100" dist="38100" dir="2700000" algn="tl">
                    <a:srgbClr val="000000">
                      <a:alpha val="43137"/>
                    </a:srgbClr>
                  </a:outerShdw>
                </a:effectLst>
                <a:latin typeface="+mj-lt"/>
                <a:cs typeface="Calibri" panose="020F0502020204030204" pitchFamily="34" charset="0"/>
              </a:rPr>
              <a:t> </a:t>
            </a:r>
            <a:r>
              <a:rPr lang="tr-TR" altLang="en-US" sz="2400" dirty="0">
                <a:effectLst>
                  <a:outerShdw blurRad="38100" dist="38100" dir="2700000" algn="tl">
                    <a:srgbClr val="000000">
                      <a:alpha val="43137"/>
                    </a:srgbClr>
                  </a:outerShdw>
                </a:effectLst>
                <a:latin typeface="+mj-lt"/>
                <a:cs typeface="Calibri" panose="020F0502020204030204" pitchFamily="34" charset="0"/>
              </a:rPr>
              <a:t>matriks-lif </a:t>
            </a:r>
            <a:r>
              <a:rPr lang="en-US" altLang="en-US" sz="2400" dirty="0" err="1">
                <a:effectLst>
                  <a:outerShdw blurRad="38100" dist="38100" dir="2700000" algn="tl">
                    <a:srgbClr val="000000">
                      <a:alpha val="43137"/>
                    </a:srgbClr>
                  </a:outerShdw>
                </a:effectLst>
                <a:latin typeface="+mj-lt"/>
                <a:cs typeface="Calibri" panose="020F0502020204030204" pitchFamily="34" charset="0"/>
              </a:rPr>
              <a:t>yapışma</a:t>
            </a:r>
            <a:r>
              <a:rPr lang="tr-TR" altLang="en-US" sz="2400" dirty="0">
                <a:effectLst>
                  <a:outerShdw blurRad="38100" dist="38100" dir="2700000" algn="tl">
                    <a:srgbClr val="000000">
                      <a:alpha val="43137"/>
                    </a:srgbClr>
                  </a:outerShdw>
                </a:effectLst>
                <a:latin typeface="+mj-lt"/>
                <a:cs typeface="Calibri" panose="020F0502020204030204" pitchFamily="34" charset="0"/>
              </a:rPr>
              <a:t>sının</a:t>
            </a:r>
            <a:r>
              <a:rPr lang="en-US" altLang="en-US" sz="2400" dirty="0">
                <a:effectLst>
                  <a:outerShdw blurRad="38100" dist="38100" dir="2700000" algn="tl">
                    <a:srgbClr val="000000">
                      <a:alpha val="43137"/>
                    </a:srgbClr>
                  </a:outerShdw>
                </a:effectLst>
                <a:latin typeface="+mj-lt"/>
                <a:cs typeface="Calibri" panose="020F0502020204030204" pitchFamily="34" charset="0"/>
              </a:rPr>
              <a:t> </a:t>
            </a:r>
            <a:r>
              <a:rPr lang="en-US" altLang="en-US" sz="2400" dirty="0" err="1">
                <a:effectLst>
                  <a:outerShdw blurRad="38100" dist="38100" dir="2700000" algn="tl">
                    <a:srgbClr val="000000">
                      <a:alpha val="43137"/>
                    </a:srgbClr>
                  </a:outerShdw>
                </a:effectLst>
                <a:latin typeface="+mj-lt"/>
                <a:cs typeface="Calibri" panose="020F0502020204030204" pitchFamily="34" charset="0"/>
              </a:rPr>
              <a:t>iyileştir</a:t>
            </a:r>
            <a:r>
              <a:rPr lang="tr-TR" altLang="en-US" sz="2400" dirty="0">
                <a:effectLst>
                  <a:outerShdw blurRad="38100" dist="38100" dir="2700000" algn="tl">
                    <a:srgbClr val="000000">
                      <a:alpha val="43137"/>
                    </a:srgbClr>
                  </a:outerShdw>
                </a:effectLst>
                <a:latin typeface="+mj-lt"/>
                <a:cs typeface="Calibri" panose="020F0502020204030204" pitchFamily="34" charset="0"/>
              </a:rPr>
              <a:t>il</a:t>
            </a:r>
            <a:r>
              <a:rPr lang="en-US" altLang="en-US" sz="2400" dirty="0">
                <a:effectLst>
                  <a:outerShdw blurRad="38100" dist="38100" dir="2700000" algn="tl">
                    <a:srgbClr val="000000">
                      <a:alpha val="43137"/>
                    </a:srgbClr>
                  </a:outerShdw>
                </a:effectLst>
                <a:latin typeface="+mj-lt"/>
                <a:cs typeface="Calibri" panose="020F0502020204030204" pitchFamily="34" charset="0"/>
              </a:rPr>
              <a:t>me</a:t>
            </a:r>
            <a:r>
              <a:rPr lang="tr-TR" altLang="en-US" sz="2400" dirty="0">
                <a:effectLst>
                  <a:outerShdw blurRad="38100" dist="38100" dir="2700000" algn="tl">
                    <a:srgbClr val="000000">
                      <a:alpha val="43137"/>
                    </a:srgbClr>
                  </a:outerShdw>
                </a:effectLst>
                <a:latin typeface="+mj-lt"/>
                <a:cs typeface="Calibri" panose="020F0502020204030204" pitchFamily="34" charset="0"/>
              </a:rPr>
              <a:t>si</a:t>
            </a:r>
            <a:endParaRPr lang="en-US" altLang="en-US" sz="2400" dirty="0">
              <a:effectLst>
                <a:outerShdw blurRad="38100" dist="38100" dir="2700000" algn="tl">
                  <a:srgbClr val="000000">
                    <a:alpha val="43137"/>
                  </a:srgbClr>
                </a:outerShdw>
              </a:effectLst>
              <a:latin typeface="+mj-lt"/>
              <a:cs typeface="Calibri" panose="020F0502020204030204" pitchFamily="34" charset="0"/>
            </a:endParaRPr>
          </a:p>
        </p:txBody>
      </p:sp>
      <p:sp>
        <p:nvSpPr>
          <p:cNvPr id="2" name="Metin kutusu 1">
            <a:extLst>
              <a:ext uri="{FF2B5EF4-FFF2-40B4-BE49-F238E27FC236}">
                <a16:creationId xmlns:a16="http://schemas.microsoft.com/office/drawing/2014/main" id="{4E4D7025-C18A-5B00-98CA-5D3D92E148C6}"/>
              </a:ext>
            </a:extLst>
          </p:cNvPr>
          <p:cNvSpPr txBox="1"/>
          <p:nvPr/>
        </p:nvSpPr>
        <p:spPr>
          <a:xfrm>
            <a:off x="11770589" y="6393129"/>
            <a:ext cx="421412" cy="464871"/>
          </a:xfrm>
          <a:prstGeom prst="rect">
            <a:avLst/>
          </a:prstGeom>
          <a:noFill/>
        </p:spPr>
        <p:txBody>
          <a:bodyPr wrap="square">
            <a:spAutoFit/>
          </a:bodyPr>
          <a:lstStyle/>
          <a:p>
            <a:pPr marR="0" lvl="0" algn="just">
              <a:lnSpc>
                <a:spcPct val="150000"/>
              </a:lnSpc>
              <a:spcBef>
                <a:spcPts val="0"/>
              </a:spcBef>
              <a:spcAft>
                <a:spcPts val="0"/>
              </a:spcAft>
            </a:pPr>
            <a:r>
              <a:rPr lang="tr-TR" sz="18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24</a:t>
            </a:r>
          </a:p>
        </p:txBody>
      </p:sp>
    </p:spTree>
    <p:extLst>
      <p:ext uri="{BB962C8B-B14F-4D97-AF65-F5344CB8AC3E}">
        <p14:creationId xmlns:p14="http://schemas.microsoft.com/office/powerpoint/2010/main" val="316251411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4066" name="Rectangle 2">
            <a:extLst>
              <a:ext uri="{FF2B5EF4-FFF2-40B4-BE49-F238E27FC236}">
                <a16:creationId xmlns:a16="http://schemas.microsoft.com/office/drawing/2014/main" id="{6AE3B6C1-6373-C27E-B2E9-94412ACD6099}"/>
              </a:ext>
            </a:extLst>
          </p:cNvPr>
          <p:cNvSpPr>
            <a:spLocks noGrp="1" noChangeArrowheads="1"/>
          </p:cNvSpPr>
          <p:nvPr>
            <p:ph type="body" idx="1"/>
          </p:nvPr>
        </p:nvSpPr>
        <p:spPr>
          <a:xfrm>
            <a:off x="801935" y="2374511"/>
            <a:ext cx="11162806" cy="3361271"/>
          </a:xfrm>
          <a:solidFill>
            <a:schemeClr val="accent1">
              <a:lumMod val="20000"/>
              <a:lumOff val="80000"/>
            </a:schemeClr>
          </a:solidFill>
        </p:spPr>
        <p:txBody>
          <a:bodyPr/>
          <a:lstStyle/>
          <a:p>
            <a:pPr marL="0" indent="0" algn="just">
              <a:buNone/>
            </a:pPr>
            <a:r>
              <a:rPr lang="tr-TR" altLang="en-US" sz="2400" b="1" dirty="0">
                <a:effectLst>
                  <a:outerShdw blurRad="38100" dist="38100" dir="2700000" algn="tl">
                    <a:srgbClr val="000000">
                      <a:alpha val="43137"/>
                    </a:srgbClr>
                  </a:outerShdw>
                </a:effectLst>
                <a:latin typeface="+mj-lt"/>
                <a:cs typeface="Calibri" panose="020F0502020204030204" pitchFamily="34" charset="0"/>
              </a:rPr>
              <a:t>Çapraz bağlanma</a:t>
            </a:r>
            <a:r>
              <a:rPr lang="tr-TR" altLang="en-US" sz="2400" dirty="0">
                <a:effectLst>
                  <a:outerShdw blurRad="38100" dist="38100" dir="2700000" algn="tl">
                    <a:srgbClr val="000000">
                      <a:alpha val="43137"/>
                    </a:srgbClr>
                  </a:outerShdw>
                </a:effectLst>
                <a:latin typeface="+mj-lt"/>
                <a:cs typeface="Calibri" panose="020F0502020204030204" pitchFamily="34" charset="0"/>
              </a:rPr>
              <a:t>, plazma işlemi sırasında polimer yapısında meydana gelen parçalanmalar sonunda oluşan reaktif grupların etkileşimi sonucu oluşmaktadır. Çapraz bağlanmalar sonunda polimer zincirleri bağlanıp üç boyutlu bir ağ oluşturmaktadır.</a:t>
            </a:r>
          </a:p>
          <a:p>
            <a:pPr algn="just">
              <a:buFont typeface="Wingdings" panose="05000000000000000000" pitchFamily="2" charset="2"/>
              <a:buNone/>
            </a:pPr>
            <a:endParaRPr lang="en-US" altLang="en-US" sz="2400" dirty="0">
              <a:solidFill>
                <a:schemeClr val="tx2"/>
              </a:solidFill>
              <a:latin typeface="Comic Sans MS" panose="030F0702030302020204" pitchFamily="66" charset="0"/>
            </a:endParaRPr>
          </a:p>
        </p:txBody>
      </p:sp>
      <p:pic>
        <p:nvPicPr>
          <p:cNvPr id="344067" name="Picture 3">
            <a:extLst>
              <a:ext uri="{FF2B5EF4-FFF2-40B4-BE49-F238E27FC236}">
                <a16:creationId xmlns:a16="http://schemas.microsoft.com/office/drawing/2014/main" id="{A3CB829C-88F7-0839-3527-8EC4A099A9BF}"/>
              </a:ext>
            </a:extLst>
          </p:cNvPr>
          <p:cNvPicPr>
            <a:picLocks noGrp="1" noChangeAspect="1" noChangeArrowheads="1"/>
          </p:cNvPicPr>
          <p:nvPr>
            <p:ph type="title"/>
          </p:nvPr>
        </p:nvPicPr>
        <p:blipFill>
          <a:blip r:embed="rId3">
            <a:extLst>
              <a:ext uri="{28A0092B-C50C-407E-A947-70E740481C1C}">
                <a14:useLocalDpi xmlns:a14="http://schemas.microsoft.com/office/drawing/2010/main" val="0"/>
              </a:ext>
            </a:extLst>
          </a:blip>
          <a:srcRect/>
          <a:stretch>
            <a:fillRect/>
          </a:stretch>
        </p:blipFill>
        <p:spPr>
          <a:xfrm>
            <a:off x="2279650" y="3839112"/>
            <a:ext cx="7632700" cy="16557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 name="Metin kutusu 1">
            <a:extLst>
              <a:ext uri="{FF2B5EF4-FFF2-40B4-BE49-F238E27FC236}">
                <a16:creationId xmlns:a16="http://schemas.microsoft.com/office/drawing/2014/main" id="{F1C8245A-A801-BAEF-5982-91F114E2FB74}"/>
              </a:ext>
            </a:extLst>
          </p:cNvPr>
          <p:cNvSpPr txBox="1"/>
          <p:nvPr/>
        </p:nvSpPr>
        <p:spPr>
          <a:xfrm>
            <a:off x="11770589" y="6393129"/>
            <a:ext cx="421412" cy="464871"/>
          </a:xfrm>
          <a:prstGeom prst="rect">
            <a:avLst/>
          </a:prstGeom>
          <a:noFill/>
        </p:spPr>
        <p:txBody>
          <a:bodyPr wrap="square">
            <a:spAutoFit/>
          </a:bodyPr>
          <a:lstStyle/>
          <a:p>
            <a:pPr marR="0" lvl="0" algn="just">
              <a:lnSpc>
                <a:spcPct val="150000"/>
              </a:lnSpc>
              <a:spcBef>
                <a:spcPts val="0"/>
              </a:spcBef>
              <a:spcAft>
                <a:spcPts val="0"/>
              </a:spcAft>
            </a:pPr>
            <a:r>
              <a:rPr lang="tr-TR" sz="18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25</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6114" name="Rectangle 2">
            <a:extLst>
              <a:ext uri="{FF2B5EF4-FFF2-40B4-BE49-F238E27FC236}">
                <a16:creationId xmlns:a16="http://schemas.microsoft.com/office/drawing/2014/main" id="{884D5891-F772-582D-81E3-94A1B3705581}"/>
              </a:ext>
            </a:extLst>
          </p:cNvPr>
          <p:cNvSpPr>
            <a:spLocks noGrp="1" noChangeArrowheads="1"/>
          </p:cNvSpPr>
          <p:nvPr>
            <p:ph type="body" idx="1"/>
          </p:nvPr>
        </p:nvSpPr>
        <p:spPr>
          <a:xfrm>
            <a:off x="890648" y="2220685"/>
            <a:ext cx="10782795" cy="3601419"/>
          </a:xfrm>
          <a:solidFill>
            <a:schemeClr val="accent1">
              <a:lumMod val="20000"/>
              <a:lumOff val="80000"/>
            </a:schemeClr>
          </a:solidFill>
        </p:spPr>
        <p:txBody>
          <a:bodyPr>
            <a:normAutofit fontScale="92500" lnSpcReduction="10000"/>
          </a:bodyPr>
          <a:lstStyle/>
          <a:p>
            <a:pPr algn="just">
              <a:lnSpc>
                <a:spcPct val="100000"/>
              </a:lnSpc>
            </a:pPr>
            <a:r>
              <a:rPr lang="tr-TR" altLang="en-US" sz="2400" dirty="0">
                <a:effectLst>
                  <a:outerShdw blurRad="38100" dist="38100" dir="2700000" algn="tl">
                    <a:srgbClr val="000000">
                      <a:alpha val="43137"/>
                    </a:srgbClr>
                  </a:outerShdw>
                </a:effectLst>
                <a:latin typeface="+mj-lt"/>
                <a:cs typeface="Calibri" panose="020F0502020204030204" pitchFamily="34" charset="0"/>
              </a:rPr>
              <a:t>Lif yüzeyinin kimyasal reaktivitesi,</a:t>
            </a:r>
          </a:p>
          <a:p>
            <a:pPr algn="just">
              <a:lnSpc>
                <a:spcPct val="100000"/>
              </a:lnSpc>
            </a:pPr>
            <a:r>
              <a:rPr lang="tr-TR" altLang="en-US" sz="2400" dirty="0">
                <a:effectLst>
                  <a:outerShdw blurRad="38100" dist="38100" dir="2700000" algn="tl">
                    <a:srgbClr val="000000">
                      <a:alpha val="43137"/>
                    </a:srgbClr>
                  </a:outerShdw>
                </a:effectLst>
                <a:latin typeface="+mj-lt"/>
                <a:cs typeface="Calibri" panose="020F0502020204030204" pitchFamily="34" charset="0"/>
              </a:rPr>
              <a:t>Lifler arasındaki kohezyon, </a:t>
            </a:r>
          </a:p>
          <a:p>
            <a:pPr algn="just">
              <a:lnSpc>
                <a:spcPct val="100000"/>
              </a:lnSpc>
            </a:pPr>
            <a:r>
              <a:rPr lang="tr-TR" altLang="en-US" sz="2400" dirty="0" err="1">
                <a:effectLst>
                  <a:outerShdw blurRad="38100" dist="38100" dir="2700000" algn="tl">
                    <a:srgbClr val="000000">
                      <a:alpha val="43137"/>
                    </a:srgbClr>
                  </a:outerShdw>
                </a:effectLst>
                <a:latin typeface="+mj-lt"/>
                <a:cs typeface="Calibri" panose="020F0502020204030204" pitchFamily="34" charset="0"/>
              </a:rPr>
              <a:t>Hidrofillik</a:t>
            </a:r>
            <a:r>
              <a:rPr lang="tr-TR" altLang="en-US" sz="2400" dirty="0">
                <a:effectLst>
                  <a:outerShdw blurRad="38100" dist="38100" dir="2700000" algn="tl">
                    <a:srgbClr val="000000">
                      <a:alpha val="43137"/>
                    </a:srgbClr>
                  </a:outerShdw>
                </a:effectLst>
                <a:latin typeface="+mj-lt"/>
                <a:cs typeface="Calibri" panose="020F0502020204030204" pitchFamily="34" charset="0"/>
              </a:rPr>
              <a:t>, </a:t>
            </a:r>
          </a:p>
          <a:p>
            <a:pPr algn="just">
              <a:lnSpc>
                <a:spcPct val="100000"/>
              </a:lnSpc>
            </a:pPr>
            <a:r>
              <a:rPr lang="tr-TR" altLang="en-US" sz="2400" dirty="0" err="1">
                <a:effectLst>
                  <a:outerShdw blurRad="38100" dist="38100" dir="2700000" algn="tl">
                    <a:srgbClr val="000000">
                      <a:alpha val="43137"/>
                    </a:srgbClr>
                  </a:outerShdw>
                </a:effectLst>
                <a:latin typeface="+mj-lt"/>
                <a:cs typeface="Calibri" panose="020F0502020204030204" pitchFamily="34" charset="0"/>
              </a:rPr>
              <a:t>Boyanabilirlik</a:t>
            </a:r>
            <a:r>
              <a:rPr lang="tr-TR" altLang="en-US" sz="2400" dirty="0">
                <a:effectLst>
                  <a:outerShdw blurRad="38100" dist="38100" dir="2700000" algn="tl">
                    <a:srgbClr val="000000">
                      <a:alpha val="43137"/>
                    </a:srgbClr>
                  </a:outerShdw>
                </a:effectLst>
                <a:latin typeface="+mj-lt"/>
                <a:cs typeface="Calibri" panose="020F0502020204030204" pitchFamily="34" charset="0"/>
              </a:rPr>
              <a:t>,</a:t>
            </a:r>
          </a:p>
          <a:p>
            <a:pPr algn="just">
              <a:lnSpc>
                <a:spcPct val="100000"/>
              </a:lnSpc>
            </a:pPr>
            <a:r>
              <a:rPr lang="tr-TR" altLang="en-US" sz="2400" dirty="0">
                <a:effectLst>
                  <a:outerShdw blurRad="38100" dist="38100" dir="2700000" algn="tl">
                    <a:srgbClr val="000000">
                      <a:alpha val="43137"/>
                    </a:srgbClr>
                  </a:outerShdw>
                </a:effectLst>
                <a:latin typeface="+mj-lt"/>
                <a:cs typeface="Calibri" panose="020F0502020204030204" pitchFamily="34" charset="0"/>
              </a:rPr>
              <a:t>Lif yüzeyinin kaplamalara ve matrislere adhezyonu artmakta; </a:t>
            </a:r>
          </a:p>
          <a:p>
            <a:pPr algn="just">
              <a:lnSpc>
                <a:spcPct val="100000"/>
              </a:lnSpc>
            </a:pPr>
            <a:r>
              <a:rPr lang="tr-TR" altLang="en-US" sz="2400" dirty="0">
                <a:effectLst>
                  <a:outerShdw blurRad="38100" dist="38100" dir="2700000" algn="tl">
                    <a:srgbClr val="000000">
                      <a:alpha val="43137"/>
                    </a:srgbClr>
                  </a:outerShdw>
                </a:effectLst>
                <a:latin typeface="+mj-lt"/>
                <a:cs typeface="Calibri" panose="020F0502020204030204" pitchFamily="34" charset="0"/>
              </a:rPr>
              <a:t>Lif yüzeyinin temizlenmesi,</a:t>
            </a:r>
          </a:p>
          <a:p>
            <a:pPr algn="just">
              <a:lnSpc>
                <a:spcPct val="100000"/>
              </a:lnSpc>
            </a:pPr>
            <a:r>
              <a:rPr lang="tr-TR" altLang="en-US" sz="2400" dirty="0">
                <a:effectLst>
                  <a:outerShdw blurRad="38100" dist="38100" dir="2700000" algn="tl">
                    <a:srgbClr val="000000">
                      <a:alpha val="43137"/>
                    </a:srgbClr>
                  </a:outerShdw>
                </a:effectLst>
                <a:latin typeface="+mj-lt"/>
                <a:cs typeface="Calibri" panose="020F0502020204030204" pitchFamily="34" charset="0"/>
              </a:rPr>
              <a:t>Kullanılan kimyasalların daha iyi bir şekilde nüfuz etmesi sağlanmakta,</a:t>
            </a:r>
          </a:p>
          <a:p>
            <a:pPr algn="just">
              <a:lnSpc>
                <a:spcPct val="100000"/>
              </a:lnSpc>
            </a:pPr>
            <a:r>
              <a:rPr lang="tr-TR" altLang="en-US" sz="2400" dirty="0">
                <a:effectLst>
                  <a:outerShdw blurRad="38100" dist="38100" dir="2700000" algn="tl">
                    <a:srgbClr val="000000">
                      <a:alpha val="43137"/>
                    </a:srgbClr>
                  </a:outerShdw>
                </a:effectLst>
                <a:latin typeface="+mj-lt"/>
                <a:cs typeface="Calibri" panose="020F0502020204030204" pitchFamily="34" charset="0"/>
              </a:rPr>
              <a:t>Mikro ve nano liflerin filtrasyon kapasiteleri artmaktadır </a:t>
            </a:r>
          </a:p>
        </p:txBody>
      </p:sp>
      <p:sp>
        <p:nvSpPr>
          <p:cNvPr id="346115" name="Text Box 3">
            <a:extLst>
              <a:ext uri="{FF2B5EF4-FFF2-40B4-BE49-F238E27FC236}">
                <a16:creationId xmlns:a16="http://schemas.microsoft.com/office/drawing/2014/main" id="{55791FED-39AD-32AA-4FD2-3898A77D0C2D}"/>
              </a:ext>
            </a:extLst>
          </p:cNvPr>
          <p:cNvSpPr txBox="1">
            <a:spLocks noChangeArrowheads="1"/>
          </p:cNvSpPr>
          <p:nvPr/>
        </p:nvSpPr>
        <p:spPr bwMode="auto">
          <a:xfrm>
            <a:off x="890649" y="1701572"/>
            <a:ext cx="6755784"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tr-TR" altLang="en-US" sz="2800" b="1" dirty="0">
                <a:solidFill>
                  <a:schemeClr val="tx2"/>
                </a:solidFill>
              </a:rPr>
              <a:t>Meydana gelen bu değişimler sonunda:</a:t>
            </a:r>
            <a:endParaRPr lang="en-GB" altLang="en-US" sz="2800" b="1" dirty="0">
              <a:solidFill>
                <a:schemeClr val="tx2"/>
              </a:solidFill>
            </a:endParaRPr>
          </a:p>
        </p:txBody>
      </p:sp>
      <p:sp>
        <p:nvSpPr>
          <p:cNvPr id="2" name="Metin kutusu 1">
            <a:extLst>
              <a:ext uri="{FF2B5EF4-FFF2-40B4-BE49-F238E27FC236}">
                <a16:creationId xmlns:a16="http://schemas.microsoft.com/office/drawing/2014/main" id="{685FCEED-9D07-D610-7939-C26BA4106875}"/>
              </a:ext>
            </a:extLst>
          </p:cNvPr>
          <p:cNvSpPr txBox="1"/>
          <p:nvPr/>
        </p:nvSpPr>
        <p:spPr>
          <a:xfrm>
            <a:off x="11770589" y="6393129"/>
            <a:ext cx="421412" cy="464871"/>
          </a:xfrm>
          <a:prstGeom prst="rect">
            <a:avLst/>
          </a:prstGeom>
          <a:noFill/>
        </p:spPr>
        <p:txBody>
          <a:bodyPr wrap="square">
            <a:spAutoFit/>
          </a:bodyPr>
          <a:lstStyle/>
          <a:p>
            <a:pPr marR="0" lvl="0" algn="just">
              <a:lnSpc>
                <a:spcPct val="150000"/>
              </a:lnSpc>
              <a:spcBef>
                <a:spcPts val="0"/>
              </a:spcBef>
              <a:spcAft>
                <a:spcPts val="0"/>
              </a:spcAft>
            </a:pPr>
            <a:r>
              <a:rPr lang="tr-TR" sz="18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26</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6114" name="Rectangle 2">
            <a:extLst>
              <a:ext uri="{FF2B5EF4-FFF2-40B4-BE49-F238E27FC236}">
                <a16:creationId xmlns:a16="http://schemas.microsoft.com/office/drawing/2014/main" id="{884D5891-F772-582D-81E3-94A1B3705581}"/>
              </a:ext>
            </a:extLst>
          </p:cNvPr>
          <p:cNvSpPr>
            <a:spLocks noGrp="1" noChangeArrowheads="1"/>
          </p:cNvSpPr>
          <p:nvPr>
            <p:ph type="body" idx="1"/>
          </p:nvPr>
        </p:nvSpPr>
        <p:spPr>
          <a:xfrm>
            <a:off x="890648" y="2220685"/>
            <a:ext cx="10117777" cy="3601419"/>
          </a:xfrm>
          <a:solidFill>
            <a:schemeClr val="accent1">
              <a:lumMod val="20000"/>
              <a:lumOff val="80000"/>
            </a:schemeClr>
          </a:solidFill>
        </p:spPr>
        <p:txBody>
          <a:bodyPr>
            <a:normAutofit/>
          </a:bodyPr>
          <a:lstStyle/>
          <a:p>
            <a:pPr marL="342900" indent="-342900" algn="just">
              <a:lnSpc>
                <a:spcPct val="100000"/>
              </a:lnSpc>
              <a:buFont typeface="Arial" panose="020B0604020202020204" pitchFamily="34" charset="0"/>
              <a:buChar char="•"/>
            </a:pPr>
            <a:r>
              <a:rPr lang="tr-TR" altLang="en-US" sz="2400" dirty="0">
                <a:effectLst>
                  <a:outerShdw blurRad="38100" dist="38100" dir="2700000" algn="tl">
                    <a:srgbClr val="000000">
                      <a:alpha val="43137"/>
                    </a:srgbClr>
                  </a:outerShdw>
                </a:effectLst>
                <a:latin typeface="+mj-lt"/>
                <a:cs typeface="Calibri" panose="020F0502020204030204" pitchFamily="34" charset="0"/>
              </a:rPr>
              <a:t>Kullanılan monomerlerin özelliğine göre, </a:t>
            </a:r>
          </a:p>
          <a:p>
            <a:pPr marL="1028700" lvl="2" indent="-342900" algn="just">
              <a:lnSpc>
                <a:spcPct val="100000"/>
              </a:lnSpc>
              <a:spcBef>
                <a:spcPts val="1000"/>
              </a:spcBef>
              <a:buFont typeface="Arial" panose="020B0604020202020204" pitchFamily="34" charset="0"/>
              <a:buChar char="•"/>
            </a:pPr>
            <a:r>
              <a:rPr lang="tr-TR" altLang="en-US" sz="2400" dirty="0">
                <a:effectLst>
                  <a:outerShdw blurRad="38100" dist="38100" dir="2700000" algn="tl">
                    <a:srgbClr val="000000">
                      <a:alpha val="43137"/>
                    </a:srgbClr>
                  </a:outerShdw>
                </a:effectLst>
                <a:latin typeface="+mj-lt"/>
                <a:cs typeface="Calibri" panose="020F0502020204030204" pitchFamily="34" charset="0"/>
              </a:rPr>
              <a:t>güç tutuşurluk,</a:t>
            </a:r>
          </a:p>
          <a:p>
            <a:pPr marL="1028700" lvl="2" indent="-342900" algn="just">
              <a:lnSpc>
                <a:spcPct val="100000"/>
              </a:lnSpc>
              <a:spcBef>
                <a:spcPts val="1000"/>
              </a:spcBef>
              <a:buFont typeface="Arial" panose="020B0604020202020204" pitchFamily="34" charset="0"/>
              <a:buChar char="•"/>
            </a:pPr>
            <a:r>
              <a:rPr lang="tr-TR" altLang="en-US" sz="2400" dirty="0" err="1">
                <a:effectLst>
                  <a:outerShdw blurRad="38100" dist="38100" dir="2700000" algn="tl">
                    <a:srgbClr val="000000">
                      <a:alpha val="43137"/>
                    </a:srgbClr>
                  </a:outerShdw>
                </a:effectLst>
                <a:latin typeface="+mj-lt"/>
                <a:cs typeface="Calibri" panose="020F0502020204030204" pitchFamily="34" charset="0"/>
              </a:rPr>
              <a:t>antimikrobiyellik</a:t>
            </a:r>
            <a:r>
              <a:rPr lang="tr-TR" altLang="en-US" sz="2400" dirty="0">
                <a:effectLst>
                  <a:outerShdw blurRad="38100" dist="38100" dir="2700000" algn="tl">
                    <a:srgbClr val="000000">
                      <a:alpha val="43137"/>
                    </a:srgbClr>
                  </a:outerShdw>
                </a:effectLst>
                <a:latin typeface="+mj-lt"/>
                <a:cs typeface="Calibri" panose="020F0502020204030204" pitchFamily="34" charset="0"/>
              </a:rPr>
              <a:t>, </a:t>
            </a:r>
          </a:p>
          <a:p>
            <a:pPr marL="1028700" lvl="2" indent="-342900" algn="just">
              <a:lnSpc>
                <a:spcPct val="100000"/>
              </a:lnSpc>
              <a:spcBef>
                <a:spcPts val="1000"/>
              </a:spcBef>
              <a:buFont typeface="Arial" panose="020B0604020202020204" pitchFamily="34" charset="0"/>
              <a:buChar char="•"/>
            </a:pPr>
            <a:r>
              <a:rPr lang="tr-TR" altLang="en-US" sz="2400" dirty="0">
                <a:effectLst>
                  <a:outerShdw blurRad="38100" dist="38100" dir="2700000" algn="tl">
                    <a:srgbClr val="000000">
                      <a:alpha val="43137"/>
                    </a:srgbClr>
                  </a:outerShdw>
                </a:effectLst>
                <a:latin typeface="+mj-lt"/>
                <a:cs typeface="Calibri" panose="020F0502020204030204" pitchFamily="34" charset="0"/>
              </a:rPr>
              <a:t>su, yağ, kir iticilik </a:t>
            </a:r>
          </a:p>
          <a:p>
            <a:pPr marL="1028700" lvl="2" indent="-342900" algn="just">
              <a:lnSpc>
                <a:spcPct val="100000"/>
              </a:lnSpc>
              <a:spcBef>
                <a:spcPts val="1000"/>
              </a:spcBef>
              <a:buFont typeface="Arial" panose="020B0604020202020204" pitchFamily="34" charset="0"/>
              <a:buChar char="•"/>
            </a:pPr>
            <a:r>
              <a:rPr lang="tr-TR" altLang="en-US" sz="2400" dirty="0">
                <a:effectLst>
                  <a:outerShdw blurRad="38100" dist="38100" dir="2700000" algn="tl">
                    <a:srgbClr val="000000">
                      <a:alpha val="43137"/>
                    </a:srgbClr>
                  </a:outerShdw>
                </a:effectLst>
                <a:latin typeface="+mj-lt"/>
                <a:cs typeface="Calibri" panose="020F0502020204030204" pitchFamily="34" charset="0"/>
              </a:rPr>
              <a:t>gibi yeni fonksiyonlar kazandırılırken mamulün temel özellikleri değişmeden kalmaktadır. </a:t>
            </a:r>
          </a:p>
        </p:txBody>
      </p:sp>
      <p:sp>
        <p:nvSpPr>
          <p:cNvPr id="346115" name="Text Box 3">
            <a:extLst>
              <a:ext uri="{FF2B5EF4-FFF2-40B4-BE49-F238E27FC236}">
                <a16:creationId xmlns:a16="http://schemas.microsoft.com/office/drawing/2014/main" id="{55791FED-39AD-32AA-4FD2-3898A77D0C2D}"/>
              </a:ext>
            </a:extLst>
          </p:cNvPr>
          <p:cNvSpPr txBox="1">
            <a:spLocks noChangeArrowheads="1"/>
          </p:cNvSpPr>
          <p:nvPr/>
        </p:nvSpPr>
        <p:spPr bwMode="auto">
          <a:xfrm>
            <a:off x="890648" y="1699870"/>
            <a:ext cx="6704057"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tr-TR" altLang="en-US" sz="2800" b="1" dirty="0">
                <a:solidFill>
                  <a:schemeClr val="tx2"/>
                </a:solidFill>
              </a:rPr>
              <a:t>Meydana gelen bu değişimler sonunda:</a:t>
            </a:r>
            <a:endParaRPr lang="en-GB" altLang="en-US" sz="2800" b="1" dirty="0">
              <a:solidFill>
                <a:schemeClr val="tx2"/>
              </a:solidFill>
            </a:endParaRPr>
          </a:p>
        </p:txBody>
      </p:sp>
      <p:sp>
        <p:nvSpPr>
          <p:cNvPr id="2" name="Metin kutusu 1">
            <a:extLst>
              <a:ext uri="{FF2B5EF4-FFF2-40B4-BE49-F238E27FC236}">
                <a16:creationId xmlns:a16="http://schemas.microsoft.com/office/drawing/2014/main" id="{755FA5F2-0084-A020-3FCF-A2656EFE3A62}"/>
              </a:ext>
            </a:extLst>
          </p:cNvPr>
          <p:cNvSpPr txBox="1"/>
          <p:nvPr/>
        </p:nvSpPr>
        <p:spPr>
          <a:xfrm>
            <a:off x="11770589" y="6393129"/>
            <a:ext cx="421412" cy="464871"/>
          </a:xfrm>
          <a:prstGeom prst="rect">
            <a:avLst/>
          </a:prstGeom>
          <a:noFill/>
        </p:spPr>
        <p:txBody>
          <a:bodyPr wrap="square">
            <a:spAutoFit/>
          </a:bodyPr>
          <a:lstStyle/>
          <a:p>
            <a:pPr marR="0" lvl="0" algn="just">
              <a:lnSpc>
                <a:spcPct val="150000"/>
              </a:lnSpc>
              <a:spcBef>
                <a:spcPts val="0"/>
              </a:spcBef>
              <a:spcAft>
                <a:spcPts val="0"/>
              </a:spcAft>
            </a:pPr>
            <a:r>
              <a:rPr lang="tr-TR" sz="18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27</a:t>
            </a:r>
          </a:p>
        </p:txBody>
      </p:sp>
    </p:spTree>
    <p:extLst>
      <p:ext uri="{BB962C8B-B14F-4D97-AF65-F5344CB8AC3E}">
        <p14:creationId xmlns:p14="http://schemas.microsoft.com/office/powerpoint/2010/main" val="145815955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D6B5BAF-C2DE-55C0-BB8E-1A77E1F5EDAB}"/>
              </a:ext>
            </a:extLst>
          </p:cNvPr>
          <p:cNvSpPr>
            <a:spLocks noGrp="1"/>
          </p:cNvSpPr>
          <p:nvPr>
            <p:ph type="title"/>
          </p:nvPr>
        </p:nvSpPr>
        <p:spPr>
          <a:xfrm>
            <a:off x="838200" y="2925722"/>
            <a:ext cx="10515600" cy="2085665"/>
          </a:xfrm>
          <a:solidFill>
            <a:schemeClr val="accent1">
              <a:lumMod val="20000"/>
              <a:lumOff val="80000"/>
            </a:schemeClr>
          </a:solidFill>
        </p:spPr>
        <p:txBody>
          <a:bodyPr>
            <a:normAutofit/>
          </a:bodyPr>
          <a:lstStyle/>
          <a:p>
            <a:pPr marR="0" lvl="0" algn="just">
              <a:lnSpc>
                <a:spcPct val="150000"/>
              </a:lnSpc>
              <a:spcBef>
                <a:spcPts val="0"/>
              </a:spcBef>
              <a:spcAft>
                <a:spcPts val="0"/>
              </a:spcAft>
            </a:pPr>
            <a:r>
              <a:rPr lang="tr-TR" sz="44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3. </a:t>
            </a:r>
            <a:r>
              <a:rPr lang="en-US" sz="4400" b="1" dirty="0" err="1">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Tekstillerin</a:t>
            </a:r>
            <a:r>
              <a:rPr lang="en-US" sz="44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a:t>
            </a:r>
            <a:r>
              <a:rPr lang="en-US" sz="4400" b="1" dirty="0" err="1">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Modifikasyonunda</a:t>
            </a:r>
            <a:r>
              <a:rPr lang="en-US" sz="44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a:t>
            </a:r>
            <a:r>
              <a:rPr lang="en-US" sz="4400" b="1" dirty="0" err="1">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Kullan</a:t>
            </a:r>
            <a:r>
              <a:rPr lang="tr-TR" sz="44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ı</a:t>
            </a:r>
            <a:r>
              <a:rPr lang="en-US" sz="4400" b="1" dirty="0" err="1">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lan</a:t>
            </a:r>
            <a:r>
              <a:rPr lang="en-US" sz="44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a:t>
            </a:r>
            <a:r>
              <a:rPr lang="en-US" sz="4400" b="1" dirty="0" err="1">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Plazma</a:t>
            </a:r>
            <a:r>
              <a:rPr lang="en-US" sz="44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a:t>
            </a:r>
            <a:r>
              <a:rPr lang="en-US" sz="4400" b="1" dirty="0" err="1">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Sistemleri</a:t>
            </a:r>
            <a:endParaRPr lang="en-US" sz="44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sp>
        <p:nvSpPr>
          <p:cNvPr id="3" name="Metin kutusu 2">
            <a:extLst>
              <a:ext uri="{FF2B5EF4-FFF2-40B4-BE49-F238E27FC236}">
                <a16:creationId xmlns:a16="http://schemas.microsoft.com/office/drawing/2014/main" id="{E101961F-73E7-F0B8-54E3-27E7F4667502}"/>
              </a:ext>
            </a:extLst>
          </p:cNvPr>
          <p:cNvSpPr txBox="1"/>
          <p:nvPr/>
        </p:nvSpPr>
        <p:spPr>
          <a:xfrm>
            <a:off x="11770589" y="6393129"/>
            <a:ext cx="421412" cy="464871"/>
          </a:xfrm>
          <a:prstGeom prst="rect">
            <a:avLst/>
          </a:prstGeom>
          <a:noFill/>
        </p:spPr>
        <p:txBody>
          <a:bodyPr wrap="square">
            <a:spAutoFit/>
          </a:bodyPr>
          <a:lstStyle/>
          <a:p>
            <a:pPr marR="0" lvl="0" algn="just">
              <a:lnSpc>
                <a:spcPct val="150000"/>
              </a:lnSpc>
              <a:spcBef>
                <a:spcPts val="0"/>
              </a:spcBef>
              <a:spcAft>
                <a:spcPts val="0"/>
              </a:spcAft>
            </a:pPr>
            <a:r>
              <a:rPr lang="tr-TR" sz="18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28</a:t>
            </a:r>
          </a:p>
        </p:txBody>
      </p:sp>
    </p:spTree>
    <p:extLst>
      <p:ext uri="{BB962C8B-B14F-4D97-AF65-F5344CB8AC3E}">
        <p14:creationId xmlns:p14="http://schemas.microsoft.com/office/powerpoint/2010/main" val="390274798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İçerik Yer Tutucusu 4">
            <a:extLst>
              <a:ext uri="{FF2B5EF4-FFF2-40B4-BE49-F238E27FC236}">
                <a16:creationId xmlns:a16="http://schemas.microsoft.com/office/drawing/2014/main" id="{9E71881A-9FAE-89EC-40E2-30876DEE781E}"/>
              </a:ext>
            </a:extLst>
          </p:cNvPr>
          <p:cNvGraphicFramePr>
            <a:graphicFrameLocks noGrp="1"/>
          </p:cNvGraphicFramePr>
          <p:nvPr>
            <p:ph idx="1"/>
            <p:extLst>
              <p:ext uri="{D42A27DB-BD31-4B8C-83A1-F6EECF244321}">
                <p14:modId xmlns:p14="http://schemas.microsoft.com/office/powerpoint/2010/main" val="3856647646"/>
              </p:ext>
            </p:extLst>
          </p:nvPr>
        </p:nvGraphicFramePr>
        <p:xfrm>
          <a:off x="5813962" y="1959429"/>
          <a:ext cx="4707576" cy="41207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026" name="Picture 2">
            <a:extLst>
              <a:ext uri="{FF2B5EF4-FFF2-40B4-BE49-F238E27FC236}">
                <a16:creationId xmlns:a16="http://schemas.microsoft.com/office/drawing/2014/main" id="{FB57DEDC-2F92-5121-BD70-E48EBAEC000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13814" y="3053662"/>
            <a:ext cx="1934977" cy="1959011"/>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28" name="Picture 4" descr="What's the ideal temperature for running? - Canadian Running Magazine">
            <a:extLst>
              <a:ext uri="{FF2B5EF4-FFF2-40B4-BE49-F238E27FC236}">
                <a16:creationId xmlns:a16="http://schemas.microsoft.com/office/drawing/2014/main" id="{A319A96C-836A-961C-EBDD-58747E026FBE}"/>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960405" y="2149433"/>
            <a:ext cx="855024" cy="855024"/>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30" name="Picture 6" descr="Pressure Gauge Line Icon 7316158 Vector Art at Vecteezy">
            <a:extLst>
              <a:ext uri="{FF2B5EF4-FFF2-40B4-BE49-F238E27FC236}">
                <a16:creationId xmlns:a16="http://schemas.microsoft.com/office/drawing/2014/main" id="{ED8873B8-3AAB-D0E5-7427-A9B57EC55CE2}"/>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066276" y="3534336"/>
            <a:ext cx="749153" cy="944365"/>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36" name="Picture 12" descr="Frequency, Cycle, Wavelength, Amplitude and Phase | Aruba Blogs">
            <a:extLst>
              <a:ext uri="{FF2B5EF4-FFF2-40B4-BE49-F238E27FC236}">
                <a16:creationId xmlns:a16="http://schemas.microsoft.com/office/drawing/2014/main" id="{945E5818-8C94-DCE8-2AE8-B0732B1651E9}"/>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r="28902"/>
          <a:stretch/>
        </p:blipFill>
        <p:spPr bwMode="auto">
          <a:xfrm>
            <a:off x="6066276" y="5096533"/>
            <a:ext cx="739716" cy="684929"/>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7" name="Sağ Ayraç 6">
            <a:extLst>
              <a:ext uri="{FF2B5EF4-FFF2-40B4-BE49-F238E27FC236}">
                <a16:creationId xmlns:a16="http://schemas.microsoft.com/office/drawing/2014/main" id="{8A7F6C65-6F8D-74CA-A8E1-23944697B5EA}"/>
              </a:ext>
            </a:extLst>
          </p:cNvPr>
          <p:cNvSpPr/>
          <p:nvPr/>
        </p:nvSpPr>
        <p:spPr>
          <a:xfrm>
            <a:off x="4132613" y="1959429"/>
            <a:ext cx="997527" cy="4215740"/>
          </a:xfrm>
          <a:prstGeom prst="rightBrace">
            <a:avLst/>
          </a:prstGeom>
        </p:spPr>
        <p:style>
          <a:lnRef idx="3">
            <a:schemeClr val="dk1"/>
          </a:lnRef>
          <a:fillRef idx="0">
            <a:schemeClr val="dk1"/>
          </a:fillRef>
          <a:effectRef idx="2">
            <a:schemeClr val="dk1"/>
          </a:effectRef>
          <a:fontRef idx="minor">
            <a:schemeClr val="tx1"/>
          </a:fontRef>
        </p:style>
        <p:txBody>
          <a:bodyPr rtlCol="0" anchor="ctr"/>
          <a:lstStyle/>
          <a:p>
            <a:pPr algn="ctr"/>
            <a:endParaRPr lang="en-US"/>
          </a:p>
        </p:txBody>
      </p:sp>
      <p:sp>
        <p:nvSpPr>
          <p:cNvPr id="2" name="Metin kutusu 1">
            <a:extLst>
              <a:ext uri="{FF2B5EF4-FFF2-40B4-BE49-F238E27FC236}">
                <a16:creationId xmlns:a16="http://schemas.microsoft.com/office/drawing/2014/main" id="{9FC7B449-6AAF-9D77-6F15-C419697AB3DB}"/>
              </a:ext>
            </a:extLst>
          </p:cNvPr>
          <p:cNvSpPr txBox="1"/>
          <p:nvPr/>
        </p:nvSpPr>
        <p:spPr>
          <a:xfrm>
            <a:off x="11770589" y="6393129"/>
            <a:ext cx="421412" cy="464871"/>
          </a:xfrm>
          <a:prstGeom prst="rect">
            <a:avLst/>
          </a:prstGeom>
          <a:noFill/>
        </p:spPr>
        <p:txBody>
          <a:bodyPr wrap="square">
            <a:spAutoFit/>
          </a:bodyPr>
          <a:lstStyle/>
          <a:p>
            <a:pPr marR="0" lvl="0" algn="just">
              <a:lnSpc>
                <a:spcPct val="150000"/>
              </a:lnSpc>
              <a:spcBef>
                <a:spcPts val="0"/>
              </a:spcBef>
              <a:spcAft>
                <a:spcPts val="0"/>
              </a:spcAft>
            </a:pPr>
            <a:r>
              <a:rPr lang="tr-TR" sz="18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29</a:t>
            </a:r>
          </a:p>
        </p:txBody>
      </p:sp>
    </p:spTree>
    <p:extLst>
      <p:ext uri="{BB962C8B-B14F-4D97-AF65-F5344CB8AC3E}">
        <p14:creationId xmlns:p14="http://schemas.microsoft.com/office/powerpoint/2010/main" val="291967338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02" name="Rectangle 2">
            <a:extLst>
              <a:ext uri="{FF2B5EF4-FFF2-40B4-BE49-F238E27FC236}">
                <a16:creationId xmlns:a16="http://schemas.microsoft.com/office/drawing/2014/main" id="{32057B3B-E8C9-94B0-678B-16FCE0748AE0}"/>
              </a:ext>
            </a:extLst>
          </p:cNvPr>
          <p:cNvSpPr>
            <a:spLocks noGrp="1" noChangeArrowheads="1"/>
          </p:cNvSpPr>
          <p:nvPr>
            <p:ph type="title"/>
          </p:nvPr>
        </p:nvSpPr>
        <p:spPr>
          <a:xfrm>
            <a:off x="108426" y="1442091"/>
            <a:ext cx="7793037" cy="1462088"/>
          </a:xfrm>
        </p:spPr>
        <p:txBody>
          <a:bodyPr/>
          <a:lstStyle/>
          <a:p>
            <a:r>
              <a:rPr lang="tr-TR" altLang="en-US" sz="3600" b="1" dirty="0"/>
              <a:t>Plazmaların Sınıflandırılması </a:t>
            </a:r>
            <a:br>
              <a:rPr lang="tr-TR" altLang="en-US" sz="3600" b="1" dirty="0"/>
            </a:br>
            <a:r>
              <a:rPr lang="tr-TR" altLang="en-US" sz="1700" dirty="0">
                <a:effectLst>
                  <a:outerShdw blurRad="38100" dist="38100" dir="2700000" algn="tl">
                    <a:srgbClr val="000000">
                      <a:alpha val="43137"/>
                    </a:srgbClr>
                  </a:outerShdw>
                </a:effectLst>
                <a:ea typeface="+mn-ea"/>
                <a:cs typeface="+mn-cs"/>
              </a:rPr>
              <a:t>1. Sıcaklığa Göre Sınıflandırma</a:t>
            </a:r>
            <a:endParaRPr lang="en-US" altLang="en-US" sz="1700" dirty="0">
              <a:effectLst>
                <a:outerShdw blurRad="38100" dist="38100" dir="2700000" algn="tl">
                  <a:srgbClr val="000000">
                    <a:alpha val="43137"/>
                  </a:srgbClr>
                </a:outerShdw>
              </a:effectLst>
              <a:ea typeface="+mn-ea"/>
              <a:cs typeface="+mn-cs"/>
            </a:endParaRPr>
          </a:p>
        </p:txBody>
      </p:sp>
      <p:sp>
        <p:nvSpPr>
          <p:cNvPr id="3" name="Dikdörtgen 2">
            <a:extLst>
              <a:ext uri="{FF2B5EF4-FFF2-40B4-BE49-F238E27FC236}">
                <a16:creationId xmlns:a16="http://schemas.microsoft.com/office/drawing/2014/main" id="{FBC84A87-DA73-3A9A-BC0D-A0FB267F3FAD}"/>
              </a:ext>
            </a:extLst>
          </p:cNvPr>
          <p:cNvSpPr/>
          <p:nvPr/>
        </p:nvSpPr>
        <p:spPr>
          <a:xfrm>
            <a:off x="3621973" y="2452104"/>
            <a:ext cx="5308271" cy="863930"/>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tr-TR" sz="3000" dirty="0">
                <a:effectLst>
                  <a:outerShdw blurRad="38100" dist="38100" dir="2700000" algn="tl">
                    <a:srgbClr val="000000">
                      <a:alpha val="43137"/>
                    </a:srgbClr>
                  </a:outerShdw>
                </a:effectLst>
              </a:rPr>
              <a:t>PLAZMA</a:t>
            </a:r>
            <a:endParaRPr lang="en-US" sz="3000" dirty="0">
              <a:effectLst>
                <a:outerShdw blurRad="38100" dist="38100" dir="2700000" algn="tl">
                  <a:srgbClr val="000000">
                    <a:alpha val="43137"/>
                  </a:srgbClr>
                </a:outerShdw>
              </a:effectLst>
            </a:endParaRPr>
          </a:p>
        </p:txBody>
      </p:sp>
      <p:sp>
        <p:nvSpPr>
          <p:cNvPr id="5" name="Dikdörtgen 4">
            <a:extLst>
              <a:ext uri="{FF2B5EF4-FFF2-40B4-BE49-F238E27FC236}">
                <a16:creationId xmlns:a16="http://schemas.microsoft.com/office/drawing/2014/main" id="{DE11EDC0-5B1F-27A0-5407-CA63797534FA}"/>
              </a:ext>
            </a:extLst>
          </p:cNvPr>
          <p:cNvSpPr/>
          <p:nvPr/>
        </p:nvSpPr>
        <p:spPr>
          <a:xfrm>
            <a:off x="2553684" y="3541967"/>
            <a:ext cx="2902519" cy="863930"/>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tr-TR" sz="3000" dirty="0">
                <a:effectLst>
                  <a:outerShdw blurRad="38100" dist="38100" dir="2700000" algn="tl">
                    <a:srgbClr val="000000">
                      <a:alpha val="43137"/>
                    </a:srgbClr>
                  </a:outerShdw>
                </a:effectLst>
              </a:rPr>
              <a:t>YÜKSEK SICAKLIK PLAZMASI</a:t>
            </a:r>
            <a:endParaRPr lang="en-US" sz="3000" dirty="0">
              <a:effectLst>
                <a:outerShdw blurRad="38100" dist="38100" dir="2700000" algn="tl">
                  <a:srgbClr val="000000">
                    <a:alpha val="43137"/>
                  </a:srgbClr>
                </a:outerShdw>
              </a:effectLst>
            </a:endParaRPr>
          </a:p>
        </p:txBody>
      </p:sp>
      <p:sp>
        <p:nvSpPr>
          <p:cNvPr id="6" name="Dikdörtgen 5">
            <a:extLst>
              <a:ext uri="{FF2B5EF4-FFF2-40B4-BE49-F238E27FC236}">
                <a16:creationId xmlns:a16="http://schemas.microsoft.com/office/drawing/2014/main" id="{9390BF23-FBA9-B6E2-252B-CFA382E67806}"/>
              </a:ext>
            </a:extLst>
          </p:cNvPr>
          <p:cNvSpPr/>
          <p:nvPr/>
        </p:nvSpPr>
        <p:spPr>
          <a:xfrm>
            <a:off x="7065818" y="3541967"/>
            <a:ext cx="2902519" cy="863930"/>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tr-TR" sz="3000" dirty="0">
                <a:effectLst>
                  <a:outerShdw blurRad="38100" dist="38100" dir="2700000" algn="tl">
                    <a:srgbClr val="000000">
                      <a:alpha val="43137"/>
                    </a:srgbClr>
                  </a:outerShdw>
                </a:effectLst>
              </a:rPr>
              <a:t>DÜŞÜK SICAKLIK PLAZMASI</a:t>
            </a:r>
            <a:endParaRPr lang="en-US" sz="3000" dirty="0">
              <a:effectLst>
                <a:outerShdw blurRad="38100" dist="38100" dir="2700000" algn="tl">
                  <a:srgbClr val="000000">
                    <a:alpha val="43137"/>
                  </a:srgbClr>
                </a:outerShdw>
              </a:effectLst>
            </a:endParaRPr>
          </a:p>
        </p:txBody>
      </p:sp>
      <p:sp>
        <p:nvSpPr>
          <p:cNvPr id="7" name="Metin kutusu 6">
            <a:extLst>
              <a:ext uri="{FF2B5EF4-FFF2-40B4-BE49-F238E27FC236}">
                <a16:creationId xmlns:a16="http://schemas.microsoft.com/office/drawing/2014/main" id="{463B39D0-452E-877F-C61C-C6EBD44A0458}"/>
              </a:ext>
            </a:extLst>
          </p:cNvPr>
          <p:cNvSpPr txBox="1"/>
          <p:nvPr/>
        </p:nvSpPr>
        <p:spPr>
          <a:xfrm>
            <a:off x="11770589" y="6393129"/>
            <a:ext cx="421412" cy="464871"/>
          </a:xfrm>
          <a:prstGeom prst="rect">
            <a:avLst/>
          </a:prstGeom>
          <a:noFill/>
        </p:spPr>
        <p:txBody>
          <a:bodyPr wrap="square">
            <a:spAutoFit/>
          </a:bodyPr>
          <a:lstStyle/>
          <a:p>
            <a:pPr marR="0" lvl="0" algn="just">
              <a:lnSpc>
                <a:spcPct val="150000"/>
              </a:lnSpc>
              <a:spcBef>
                <a:spcPts val="0"/>
              </a:spcBef>
              <a:spcAft>
                <a:spcPts val="0"/>
              </a:spcAft>
            </a:pPr>
            <a:r>
              <a:rPr lang="tr-TR" sz="18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30</a:t>
            </a:r>
          </a:p>
        </p:txBody>
      </p:sp>
    </p:spTree>
    <p:extLst>
      <p:ext uri="{BB962C8B-B14F-4D97-AF65-F5344CB8AC3E}">
        <p14:creationId xmlns:p14="http://schemas.microsoft.com/office/powerpoint/2010/main" val="244244497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95791978-6469-7B3B-4856-6D278A4E5F57}"/>
              </a:ext>
            </a:extLst>
          </p:cNvPr>
          <p:cNvSpPr>
            <a:spLocks noGrp="1"/>
          </p:cNvSpPr>
          <p:nvPr>
            <p:ph idx="1"/>
          </p:nvPr>
        </p:nvSpPr>
        <p:spPr>
          <a:xfrm>
            <a:off x="2899063" y="1716408"/>
            <a:ext cx="6393873" cy="2496993"/>
          </a:xfrm>
          <a:solidFill>
            <a:schemeClr val="accent1">
              <a:lumMod val="20000"/>
              <a:lumOff val="80000"/>
            </a:schemeClr>
          </a:solidFill>
        </p:spPr>
        <p:txBody>
          <a:bodyPr vert="horz" lIns="91440" tIns="45720" rIns="91440" bIns="45720" rtlCol="0">
            <a:normAutofit fontScale="25000" lnSpcReduction="20000"/>
          </a:bodyPr>
          <a:lstStyle/>
          <a:p>
            <a:pPr algn="just">
              <a:lnSpc>
                <a:spcPct val="100000"/>
              </a:lnSpc>
            </a:pPr>
            <a:endParaRPr lang="tr-TR" sz="2400" dirty="0">
              <a:effectLst>
                <a:outerShdw blurRad="38100" dist="38100" dir="2700000" algn="tl">
                  <a:srgbClr val="000000">
                    <a:alpha val="43137"/>
                  </a:srgbClr>
                </a:outerShdw>
              </a:effectLst>
              <a:highlight>
                <a:srgbClr val="BA99CD"/>
              </a:highlight>
              <a:latin typeface="+mj-lt"/>
              <a:cs typeface="Calibri" panose="020F0502020204030204" pitchFamily="34" charset="0"/>
            </a:endParaRPr>
          </a:p>
          <a:p>
            <a:pPr algn="just">
              <a:lnSpc>
                <a:spcPct val="100000"/>
              </a:lnSpc>
            </a:pPr>
            <a:r>
              <a:rPr lang="tr-TR" sz="6200" dirty="0" err="1">
                <a:effectLst>
                  <a:outerShdw blurRad="38100" dist="38100" dir="2700000" algn="tl">
                    <a:srgbClr val="000000">
                      <a:alpha val="43137"/>
                    </a:srgbClr>
                  </a:outerShdw>
                </a:effectLst>
                <a:latin typeface="+mj-lt"/>
                <a:cs typeface="Calibri" panose="020F0502020204030204" pitchFamily="34" charset="0"/>
              </a:rPr>
              <a:t>Tg</a:t>
            </a:r>
            <a:r>
              <a:rPr lang="tr-TR" sz="6200" dirty="0">
                <a:effectLst>
                  <a:outerShdw blurRad="38100" dist="38100" dir="2700000" algn="tl">
                    <a:srgbClr val="000000">
                      <a:alpha val="43137"/>
                    </a:srgbClr>
                  </a:outerShdw>
                </a:effectLst>
                <a:latin typeface="+mj-lt"/>
                <a:cs typeface="Calibri" panose="020F0502020204030204" pitchFamily="34" charset="0"/>
              </a:rPr>
              <a:t>; nötral atomların yani plazmayı oluşturulan gazın sıcaklığı, </a:t>
            </a:r>
            <a:endParaRPr lang="en-US" sz="6200" dirty="0">
              <a:effectLst>
                <a:outerShdw blurRad="38100" dist="38100" dir="2700000" algn="tl">
                  <a:srgbClr val="000000">
                    <a:alpha val="43137"/>
                  </a:srgbClr>
                </a:outerShdw>
              </a:effectLst>
              <a:latin typeface="+mj-lt"/>
              <a:cs typeface="Calibri" panose="020F0502020204030204" pitchFamily="34" charset="0"/>
            </a:endParaRPr>
          </a:p>
          <a:p>
            <a:pPr algn="just">
              <a:lnSpc>
                <a:spcPct val="100000"/>
              </a:lnSpc>
            </a:pPr>
            <a:r>
              <a:rPr lang="tr-TR" sz="6200" dirty="0">
                <a:effectLst>
                  <a:outerShdw blurRad="38100" dist="38100" dir="2700000" algn="tl">
                    <a:srgbClr val="000000">
                      <a:alpha val="43137"/>
                    </a:srgbClr>
                  </a:outerShdw>
                </a:effectLst>
                <a:latin typeface="+mj-lt"/>
                <a:cs typeface="Calibri" panose="020F0502020204030204" pitchFamily="34" charset="0"/>
              </a:rPr>
              <a:t>Tu; uyarılmış atomların sıcaklığı, </a:t>
            </a:r>
            <a:endParaRPr lang="en-US" sz="6200" dirty="0">
              <a:effectLst>
                <a:outerShdw blurRad="38100" dist="38100" dir="2700000" algn="tl">
                  <a:srgbClr val="000000">
                    <a:alpha val="43137"/>
                  </a:srgbClr>
                </a:outerShdw>
              </a:effectLst>
              <a:latin typeface="+mj-lt"/>
              <a:cs typeface="Calibri" panose="020F0502020204030204" pitchFamily="34" charset="0"/>
            </a:endParaRPr>
          </a:p>
          <a:p>
            <a:pPr algn="just">
              <a:lnSpc>
                <a:spcPct val="100000"/>
              </a:lnSpc>
            </a:pPr>
            <a:r>
              <a:rPr lang="tr-TR" sz="6200" dirty="0">
                <a:effectLst>
                  <a:outerShdw blurRad="38100" dist="38100" dir="2700000" algn="tl">
                    <a:srgbClr val="000000">
                      <a:alpha val="43137"/>
                    </a:srgbClr>
                  </a:outerShdw>
                </a:effectLst>
                <a:latin typeface="+mj-lt"/>
                <a:cs typeface="Calibri" panose="020F0502020204030204" pitchFamily="34" charset="0"/>
              </a:rPr>
              <a:t>Ti; iyonların sıcaklığı,</a:t>
            </a:r>
            <a:endParaRPr lang="en-US" sz="6200" dirty="0">
              <a:effectLst>
                <a:outerShdw blurRad="38100" dist="38100" dir="2700000" algn="tl">
                  <a:srgbClr val="000000">
                    <a:alpha val="43137"/>
                  </a:srgbClr>
                </a:outerShdw>
              </a:effectLst>
              <a:latin typeface="+mj-lt"/>
              <a:cs typeface="Calibri" panose="020F0502020204030204" pitchFamily="34" charset="0"/>
            </a:endParaRPr>
          </a:p>
          <a:p>
            <a:pPr algn="just">
              <a:lnSpc>
                <a:spcPct val="100000"/>
              </a:lnSpc>
            </a:pPr>
            <a:r>
              <a:rPr lang="tr-TR" sz="6200" dirty="0">
                <a:effectLst>
                  <a:outerShdw blurRad="38100" dist="38100" dir="2700000" algn="tl">
                    <a:srgbClr val="000000">
                      <a:alpha val="43137"/>
                    </a:srgbClr>
                  </a:outerShdw>
                </a:effectLst>
                <a:latin typeface="+mj-lt"/>
                <a:cs typeface="Calibri" panose="020F0502020204030204" pitchFamily="34" charset="0"/>
              </a:rPr>
              <a:t>Te; elektronların sıcaklığı, </a:t>
            </a:r>
            <a:endParaRPr lang="en-US" sz="6200" dirty="0">
              <a:effectLst>
                <a:outerShdw blurRad="38100" dist="38100" dir="2700000" algn="tl">
                  <a:srgbClr val="000000">
                    <a:alpha val="43137"/>
                  </a:srgbClr>
                </a:outerShdw>
              </a:effectLst>
              <a:latin typeface="+mj-lt"/>
              <a:cs typeface="Calibri" panose="020F0502020204030204" pitchFamily="34" charset="0"/>
            </a:endParaRPr>
          </a:p>
          <a:p>
            <a:pPr algn="just">
              <a:lnSpc>
                <a:spcPct val="100000"/>
              </a:lnSpc>
            </a:pPr>
            <a:r>
              <a:rPr lang="tr-TR" sz="6200" dirty="0">
                <a:effectLst>
                  <a:outerShdw blurRad="38100" dist="38100" dir="2700000" algn="tl">
                    <a:srgbClr val="000000">
                      <a:alpha val="43137"/>
                    </a:srgbClr>
                  </a:outerShdw>
                </a:effectLst>
                <a:latin typeface="+mj-lt"/>
                <a:cs typeface="Calibri" panose="020F0502020204030204" pitchFamily="34" charset="0"/>
              </a:rPr>
              <a:t>Ta; ayrışmış atom sıcaklığı ve </a:t>
            </a:r>
            <a:endParaRPr lang="en-US" sz="6200" dirty="0">
              <a:effectLst>
                <a:outerShdw blurRad="38100" dist="38100" dir="2700000" algn="tl">
                  <a:srgbClr val="000000">
                    <a:alpha val="43137"/>
                  </a:srgbClr>
                </a:outerShdw>
              </a:effectLst>
              <a:latin typeface="+mj-lt"/>
              <a:cs typeface="Calibri" panose="020F0502020204030204" pitchFamily="34" charset="0"/>
            </a:endParaRPr>
          </a:p>
          <a:p>
            <a:pPr algn="just">
              <a:lnSpc>
                <a:spcPct val="100000"/>
              </a:lnSpc>
            </a:pPr>
            <a:r>
              <a:rPr lang="tr-TR" sz="6200" dirty="0" err="1">
                <a:effectLst>
                  <a:outerShdw blurRad="38100" dist="38100" dir="2700000" algn="tl">
                    <a:srgbClr val="000000">
                      <a:alpha val="43137"/>
                    </a:srgbClr>
                  </a:outerShdw>
                </a:effectLst>
                <a:latin typeface="+mj-lt"/>
                <a:cs typeface="Calibri" panose="020F0502020204030204" pitchFamily="34" charset="0"/>
              </a:rPr>
              <a:t>Tf</a:t>
            </a:r>
            <a:r>
              <a:rPr lang="tr-TR" sz="6200" dirty="0">
                <a:effectLst>
                  <a:outerShdw blurRad="38100" dist="38100" dir="2700000" algn="tl">
                    <a:srgbClr val="000000">
                      <a:alpha val="43137"/>
                    </a:srgbClr>
                  </a:outerShdw>
                </a:effectLst>
                <a:latin typeface="+mj-lt"/>
                <a:cs typeface="Calibri" panose="020F0502020204030204" pitchFamily="34" charset="0"/>
              </a:rPr>
              <a:t>; fotonların enerjisini karakterize eden foton sıcaklığını ifade etmekte, </a:t>
            </a:r>
            <a:endParaRPr lang="en-US" sz="6200" dirty="0">
              <a:effectLst>
                <a:outerShdw blurRad="38100" dist="38100" dir="2700000" algn="tl">
                  <a:srgbClr val="000000">
                    <a:alpha val="43137"/>
                  </a:srgbClr>
                </a:outerShdw>
              </a:effectLst>
              <a:latin typeface="+mj-lt"/>
              <a:cs typeface="Calibri" panose="020F0502020204030204" pitchFamily="34" charset="0"/>
            </a:endParaRPr>
          </a:p>
          <a:p>
            <a:pPr algn="just">
              <a:lnSpc>
                <a:spcPct val="100000"/>
              </a:lnSpc>
            </a:pPr>
            <a:r>
              <a:rPr lang="tr-TR" sz="6200" dirty="0" err="1">
                <a:effectLst>
                  <a:outerShdw blurRad="38100" dist="38100" dir="2700000" algn="tl">
                    <a:srgbClr val="000000">
                      <a:alpha val="43137"/>
                    </a:srgbClr>
                  </a:outerShdw>
                </a:effectLst>
                <a:latin typeface="+mj-lt"/>
                <a:cs typeface="Calibri" panose="020F0502020204030204" pitchFamily="34" charset="0"/>
              </a:rPr>
              <a:t>Tp</a:t>
            </a:r>
            <a:r>
              <a:rPr lang="tr-TR" sz="6200" dirty="0">
                <a:effectLst>
                  <a:outerShdw blurRad="38100" dist="38100" dir="2700000" algn="tl">
                    <a:srgbClr val="000000">
                      <a:alpha val="43137"/>
                    </a:srgbClr>
                  </a:outerShdw>
                </a:effectLst>
                <a:latin typeface="+mj-lt"/>
                <a:cs typeface="Calibri" panose="020F0502020204030204" pitchFamily="34" charset="0"/>
              </a:rPr>
              <a:t> ; “Plazma Sıcaklığı” olarak tanımlanmaktadır.</a:t>
            </a:r>
            <a:endParaRPr lang="en-US" sz="6200" dirty="0">
              <a:effectLst>
                <a:outerShdw blurRad="38100" dist="38100" dir="2700000" algn="tl">
                  <a:srgbClr val="000000">
                    <a:alpha val="43137"/>
                  </a:srgbClr>
                </a:outerShdw>
              </a:effectLst>
              <a:latin typeface="+mj-lt"/>
              <a:cs typeface="Calibri" panose="020F0502020204030204" pitchFamily="34" charset="0"/>
            </a:endParaRPr>
          </a:p>
          <a:p>
            <a:pPr algn="just">
              <a:lnSpc>
                <a:spcPct val="100000"/>
              </a:lnSpc>
            </a:pPr>
            <a:endParaRPr lang="en-US" sz="2400" dirty="0">
              <a:effectLst>
                <a:outerShdw blurRad="38100" dist="38100" dir="2700000" algn="tl">
                  <a:srgbClr val="000000">
                    <a:alpha val="43137"/>
                  </a:srgbClr>
                </a:outerShdw>
              </a:effectLst>
              <a:highlight>
                <a:srgbClr val="BA99CD"/>
              </a:highlight>
              <a:latin typeface="+mj-lt"/>
              <a:cs typeface="Calibri" panose="020F0502020204030204" pitchFamily="34" charset="0"/>
            </a:endParaRPr>
          </a:p>
        </p:txBody>
      </p:sp>
      <p:sp>
        <p:nvSpPr>
          <p:cNvPr id="4" name="Metin kutusu 3">
            <a:extLst>
              <a:ext uri="{FF2B5EF4-FFF2-40B4-BE49-F238E27FC236}">
                <a16:creationId xmlns:a16="http://schemas.microsoft.com/office/drawing/2014/main" id="{9B0287C0-B129-1BC7-2A17-A600F75A3467}"/>
              </a:ext>
            </a:extLst>
          </p:cNvPr>
          <p:cNvSpPr txBox="1"/>
          <p:nvPr/>
        </p:nvSpPr>
        <p:spPr>
          <a:xfrm>
            <a:off x="368135" y="4291879"/>
            <a:ext cx="6813468" cy="923330"/>
          </a:xfrm>
          <a:prstGeom prst="rect">
            <a:avLst/>
          </a:prstGeom>
          <a:solidFill>
            <a:srgbClr val="BA99CD"/>
          </a:solidFill>
        </p:spPr>
        <p:txBody>
          <a:bodyPr wrap="square">
            <a:spAutoFit/>
          </a:bodyPr>
          <a:lstStyle/>
          <a:p>
            <a:r>
              <a:rPr lang="tr-TR" sz="1800" u="sng" dirty="0">
                <a:effectLst/>
                <a:latin typeface="+mj-lt"/>
                <a:ea typeface="Times New Roman" panose="02020603050405020304" pitchFamily="18" charset="0"/>
              </a:rPr>
              <a:t>Toplam termodinamik dengede olan plazmalar-Sıcak Plazma</a:t>
            </a:r>
          </a:p>
          <a:p>
            <a:pPr marL="285750" indent="-285750">
              <a:buFont typeface="Arial" panose="020B0604020202020204" pitchFamily="34" charset="0"/>
              <a:buChar char="•"/>
            </a:pPr>
            <a:r>
              <a:rPr lang="tr-TR" sz="1800" dirty="0" err="1">
                <a:effectLst/>
                <a:latin typeface="+mj-lt"/>
                <a:ea typeface="Times New Roman" panose="02020603050405020304" pitchFamily="18" charset="0"/>
              </a:rPr>
              <a:t>Tg</a:t>
            </a:r>
            <a:r>
              <a:rPr lang="tr-TR" sz="1800" dirty="0">
                <a:effectLst/>
                <a:latin typeface="+mj-lt"/>
                <a:ea typeface="Times New Roman" panose="02020603050405020304" pitchFamily="18" charset="0"/>
              </a:rPr>
              <a:t> </a:t>
            </a:r>
            <a:r>
              <a:rPr lang="tr-TR" sz="1800" dirty="0">
                <a:effectLst/>
                <a:latin typeface="+mj-lt"/>
                <a:ea typeface="Times New Roman" panose="02020603050405020304" pitchFamily="18" charset="0"/>
                <a:sym typeface="Symbol" panose="05050102010706020507" pitchFamily="18" charset="2"/>
              </a:rPr>
              <a:t></a:t>
            </a:r>
            <a:r>
              <a:rPr lang="tr-TR" sz="1800" dirty="0">
                <a:effectLst/>
                <a:latin typeface="+mj-lt"/>
                <a:ea typeface="Times New Roman" panose="02020603050405020304" pitchFamily="18" charset="0"/>
              </a:rPr>
              <a:t> Tu </a:t>
            </a:r>
            <a:r>
              <a:rPr lang="tr-TR" sz="1800" dirty="0">
                <a:effectLst/>
                <a:latin typeface="+mj-lt"/>
                <a:ea typeface="Times New Roman" panose="02020603050405020304" pitchFamily="18" charset="0"/>
                <a:sym typeface="Symbol" panose="05050102010706020507" pitchFamily="18" charset="2"/>
              </a:rPr>
              <a:t></a:t>
            </a:r>
            <a:r>
              <a:rPr lang="tr-TR" sz="1800" dirty="0">
                <a:effectLst/>
                <a:latin typeface="+mj-lt"/>
                <a:ea typeface="Times New Roman" panose="02020603050405020304" pitchFamily="18" charset="0"/>
              </a:rPr>
              <a:t> Ti </a:t>
            </a:r>
            <a:r>
              <a:rPr lang="tr-TR" sz="1800" dirty="0">
                <a:effectLst/>
                <a:latin typeface="+mj-lt"/>
                <a:ea typeface="Times New Roman" panose="02020603050405020304" pitchFamily="18" charset="0"/>
                <a:sym typeface="Symbol" panose="05050102010706020507" pitchFamily="18" charset="2"/>
              </a:rPr>
              <a:t></a:t>
            </a:r>
            <a:r>
              <a:rPr lang="tr-TR" sz="1800" dirty="0">
                <a:effectLst/>
                <a:latin typeface="+mj-lt"/>
                <a:ea typeface="Times New Roman" panose="02020603050405020304" pitchFamily="18" charset="0"/>
              </a:rPr>
              <a:t> Ta </a:t>
            </a:r>
            <a:r>
              <a:rPr lang="tr-TR" sz="1800" dirty="0">
                <a:effectLst/>
                <a:latin typeface="+mj-lt"/>
                <a:ea typeface="Times New Roman" panose="02020603050405020304" pitchFamily="18" charset="0"/>
                <a:sym typeface="Symbol" panose="05050102010706020507" pitchFamily="18" charset="2"/>
              </a:rPr>
              <a:t></a:t>
            </a:r>
            <a:r>
              <a:rPr lang="tr-TR" sz="1800" dirty="0">
                <a:effectLst/>
                <a:latin typeface="+mj-lt"/>
                <a:ea typeface="Times New Roman" panose="02020603050405020304" pitchFamily="18" charset="0"/>
              </a:rPr>
              <a:t> </a:t>
            </a:r>
            <a:r>
              <a:rPr lang="tr-TR" sz="1800" dirty="0" err="1">
                <a:effectLst/>
                <a:latin typeface="+mj-lt"/>
                <a:ea typeface="Times New Roman" panose="02020603050405020304" pitchFamily="18" charset="0"/>
              </a:rPr>
              <a:t>Tf</a:t>
            </a:r>
            <a:r>
              <a:rPr lang="tr-TR" sz="1800" dirty="0">
                <a:effectLst/>
                <a:latin typeface="+mj-lt"/>
                <a:ea typeface="Times New Roman" panose="02020603050405020304" pitchFamily="18" charset="0"/>
              </a:rPr>
              <a:t> </a:t>
            </a:r>
            <a:r>
              <a:rPr lang="tr-TR" sz="1800" dirty="0">
                <a:effectLst/>
                <a:latin typeface="+mj-lt"/>
                <a:ea typeface="Times New Roman" panose="02020603050405020304" pitchFamily="18" charset="0"/>
                <a:sym typeface="Symbol" panose="05050102010706020507" pitchFamily="18" charset="2"/>
              </a:rPr>
              <a:t></a:t>
            </a:r>
            <a:r>
              <a:rPr lang="tr-TR" sz="1800" dirty="0">
                <a:effectLst/>
                <a:latin typeface="+mj-lt"/>
                <a:ea typeface="Times New Roman" panose="02020603050405020304" pitchFamily="18" charset="0"/>
              </a:rPr>
              <a:t> Te = </a:t>
            </a:r>
            <a:r>
              <a:rPr lang="tr-TR" sz="1800" dirty="0" err="1">
                <a:effectLst/>
                <a:latin typeface="+mj-lt"/>
                <a:ea typeface="Times New Roman" panose="02020603050405020304" pitchFamily="18" charset="0"/>
              </a:rPr>
              <a:t>Tp</a:t>
            </a:r>
            <a:r>
              <a:rPr lang="tr-TR" sz="1800" dirty="0">
                <a:effectLst/>
                <a:latin typeface="+mj-lt"/>
                <a:ea typeface="Times New Roman" panose="02020603050405020304" pitchFamily="18" charset="0"/>
              </a:rPr>
              <a:t> </a:t>
            </a:r>
            <a:endParaRPr lang="en-US" sz="1800" dirty="0">
              <a:effectLst/>
              <a:latin typeface="+mj-lt"/>
              <a:ea typeface="Times New Roman" panose="02020603050405020304" pitchFamily="18" charset="0"/>
            </a:endParaRPr>
          </a:p>
          <a:p>
            <a:pPr marL="285750" indent="-285750">
              <a:buFont typeface="Arial" panose="020B0604020202020204" pitchFamily="34" charset="0"/>
              <a:buChar char="•"/>
            </a:pPr>
            <a:r>
              <a:rPr lang="tr-TR" dirty="0">
                <a:latin typeface="+mj-lt"/>
                <a:ea typeface="Times New Roman" panose="02020603050405020304" pitchFamily="18" charset="0"/>
              </a:rPr>
              <a:t>Güneş, yıldızlar</a:t>
            </a:r>
            <a:r>
              <a:rPr lang="tr-TR" sz="1800" dirty="0">
                <a:effectLst/>
                <a:latin typeface="+mj-lt"/>
                <a:ea typeface="Times New Roman" panose="02020603050405020304" pitchFamily="18" charset="0"/>
              </a:rPr>
              <a:t> </a:t>
            </a:r>
          </a:p>
        </p:txBody>
      </p:sp>
      <p:sp>
        <p:nvSpPr>
          <p:cNvPr id="6" name="Metin kutusu 5">
            <a:extLst>
              <a:ext uri="{FF2B5EF4-FFF2-40B4-BE49-F238E27FC236}">
                <a16:creationId xmlns:a16="http://schemas.microsoft.com/office/drawing/2014/main" id="{7903931A-05A6-B334-8AB7-1C7FFADEE1CD}"/>
              </a:ext>
            </a:extLst>
          </p:cNvPr>
          <p:cNvSpPr txBox="1"/>
          <p:nvPr/>
        </p:nvSpPr>
        <p:spPr>
          <a:xfrm>
            <a:off x="368135" y="5278843"/>
            <a:ext cx="6813468" cy="923330"/>
          </a:xfrm>
          <a:prstGeom prst="rect">
            <a:avLst/>
          </a:prstGeom>
          <a:solidFill>
            <a:srgbClr val="BA99CD"/>
          </a:solidFill>
        </p:spPr>
        <p:txBody>
          <a:bodyPr wrap="square">
            <a:spAutoFit/>
          </a:bodyPr>
          <a:lstStyle/>
          <a:p>
            <a:r>
              <a:rPr lang="tr-TR" sz="1800" u="sng" dirty="0">
                <a:effectLst/>
                <a:latin typeface="+mj-lt"/>
                <a:ea typeface="Times New Roman" panose="02020603050405020304" pitchFamily="18" charset="0"/>
              </a:rPr>
              <a:t>Lokal termodinamik dengede olmayan plazmalar-Soğuk Plazma </a:t>
            </a:r>
          </a:p>
          <a:p>
            <a:pPr marL="285750" indent="-285750">
              <a:buFont typeface="Arial" panose="020B0604020202020204" pitchFamily="34" charset="0"/>
              <a:buChar char="•"/>
            </a:pPr>
            <a:r>
              <a:rPr lang="tr-TR" dirty="0">
                <a:latin typeface="+mj-lt"/>
                <a:ea typeface="Times New Roman" panose="02020603050405020304" pitchFamily="18" charset="0"/>
              </a:rPr>
              <a:t>E</a:t>
            </a:r>
            <a:r>
              <a:rPr lang="tr-TR" sz="1800" dirty="0">
                <a:effectLst/>
                <a:latin typeface="+mj-lt"/>
                <a:ea typeface="Times New Roman" panose="02020603050405020304" pitchFamily="18" charset="0"/>
              </a:rPr>
              <a:t>lektronların sıcaklıklarının Te </a:t>
            </a:r>
            <a:r>
              <a:rPr lang="tr-TR" sz="1800" dirty="0">
                <a:effectLst/>
                <a:latin typeface="+mj-lt"/>
                <a:ea typeface="Times New Roman" panose="02020603050405020304" pitchFamily="18" charset="0"/>
                <a:cs typeface="Times New Roman" panose="02020603050405020304" pitchFamily="18" charset="0"/>
                <a:sym typeface="Symbol" panose="05050102010706020507" pitchFamily="18" charset="2"/>
              </a:rPr>
              <a:t></a:t>
            </a:r>
            <a:r>
              <a:rPr lang="tr-TR" sz="1800" dirty="0">
                <a:effectLst/>
                <a:latin typeface="+mj-lt"/>
                <a:ea typeface="Times New Roman" panose="02020603050405020304" pitchFamily="18" charset="0"/>
              </a:rPr>
              <a:t>Ti </a:t>
            </a:r>
            <a:r>
              <a:rPr lang="tr-TR" sz="1800" dirty="0">
                <a:effectLst/>
                <a:latin typeface="+mj-lt"/>
                <a:ea typeface="Times New Roman" panose="02020603050405020304" pitchFamily="18" charset="0"/>
                <a:cs typeface="Times New Roman" panose="02020603050405020304" pitchFamily="18" charset="0"/>
                <a:sym typeface="Symbol" panose="05050102010706020507" pitchFamily="18" charset="2"/>
              </a:rPr>
              <a:t></a:t>
            </a:r>
            <a:r>
              <a:rPr lang="tr-TR" sz="1800" dirty="0">
                <a:effectLst/>
                <a:latin typeface="+mj-lt"/>
                <a:ea typeface="Times New Roman" panose="02020603050405020304" pitchFamily="18" charset="0"/>
              </a:rPr>
              <a:t> </a:t>
            </a:r>
            <a:r>
              <a:rPr lang="tr-TR" sz="1800" dirty="0" err="1">
                <a:effectLst/>
                <a:latin typeface="+mj-lt"/>
                <a:ea typeface="Times New Roman" panose="02020603050405020304" pitchFamily="18" charset="0"/>
              </a:rPr>
              <a:t>Tg</a:t>
            </a:r>
            <a:r>
              <a:rPr lang="tr-TR" sz="1800" dirty="0">
                <a:effectLst/>
                <a:latin typeface="+mj-lt"/>
                <a:ea typeface="Times New Roman" panose="02020603050405020304" pitchFamily="18" charset="0"/>
              </a:rPr>
              <a:t> </a:t>
            </a:r>
            <a:r>
              <a:rPr lang="tr-TR" sz="1800" dirty="0">
                <a:effectLst/>
                <a:latin typeface="+mj-lt"/>
                <a:ea typeface="Times New Roman" panose="02020603050405020304" pitchFamily="18" charset="0"/>
                <a:cs typeface="Times New Roman" panose="02020603050405020304" pitchFamily="18" charset="0"/>
                <a:sym typeface="Symbol" panose="05050102010706020507" pitchFamily="18" charset="2"/>
              </a:rPr>
              <a:t></a:t>
            </a:r>
            <a:r>
              <a:rPr lang="tr-TR" sz="1800" dirty="0">
                <a:effectLst/>
                <a:latin typeface="+mj-lt"/>
                <a:ea typeface="Times New Roman" panose="02020603050405020304" pitchFamily="18" charset="0"/>
              </a:rPr>
              <a:t> Tu şeklinde diğer türlerden çok büyük olduğu ve türler arasındaki sıcaklığın farklı </a:t>
            </a:r>
            <a:endParaRPr lang="en-US" dirty="0">
              <a:latin typeface="+mj-lt"/>
            </a:endParaRPr>
          </a:p>
        </p:txBody>
      </p:sp>
      <p:sp>
        <p:nvSpPr>
          <p:cNvPr id="8" name="Metin kutusu 7">
            <a:extLst>
              <a:ext uri="{FF2B5EF4-FFF2-40B4-BE49-F238E27FC236}">
                <a16:creationId xmlns:a16="http://schemas.microsoft.com/office/drawing/2014/main" id="{956FF3BE-CA25-913E-02FD-2AF1B1CC1B64}"/>
              </a:ext>
            </a:extLst>
          </p:cNvPr>
          <p:cNvSpPr txBox="1"/>
          <p:nvPr/>
        </p:nvSpPr>
        <p:spPr>
          <a:xfrm>
            <a:off x="7251867" y="4476545"/>
            <a:ext cx="4868882" cy="1477328"/>
          </a:xfrm>
          <a:prstGeom prst="rect">
            <a:avLst/>
          </a:prstGeom>
          <a:solidFill>
            <a:srgbClr val="BA99CD"/>
          </a:solidFill>
        </p:spPr>
        <p:txBody>
          <a:bodyPr wrap="square">
            <a:spAutoFit/>
          </a:bodyPr>
          <a:lstStyle>
            <a:defPPr>
              <a:defRPr lang="tr-TR"/>
            </a:defPPr>
            <a:lvl1pPr>
              <a:defRPr u="sng">
                <a:effectLst/>
                <a:latin typeface="+mj-lt"/>
                <a:ea typeface="Times New Roman" panose="02020603050405020304" pitchFamily="18" charset="0"/>
              </a:defRPr>
            </a:lvl1pPr>
          </a:lstStyle>
          <a:p>
            <a:r>
              <a:rPr lang="tr-TR" dirty="0"/>
              <a:t>Lokal termodinamik dengede olan plazmalar</a:t>
            </a:r>
          </a:p>
          <a:p>
            <a:pPr marL="285750" indent="-285750">
              <a:buFont typeface="Arial" panose="020B0604020202020204" pitchFamily="34" charset="0"/>
              <a:buChar char="•"/>
            </a:pPr>
            <a:r>
              <a:rPr lang="tr-TR" u="none" dirty="0" err="1"/>
              <a:t>Tg</a:t>
            </a:r>
            <a:r>
              <a:rPr lang="tr-TR" u="none" dirty="0" err="1">
                <a:sym typeface="Symbol" panose="05050102010706020507" pitchFamily="18" charset="2"/>
              </a:rPr>
              <a:t></a:t>
            </a:r>
            <a:r>
              <a:rPr lang="tr-TR" u="none" dirty="0" err="1"/>
              <a:t>Tu</a:t>
            </a:r>
            <a:r>
              <a:rPr lang="tr-TR" u="none" dirty="0" err="1">
                <a:sym typeface="Symbol" panose="05050102010706020507" pitchFamily="18" charset="2"/>
              </a:rPr>
              <a:t></a:t>
            </a:r>
            <a:r>
              <a:rPr lang="tr-TR" u="none" dirty="0" err="1"/>
              <a:t>Ti</a:t>
            </a:r>
            <a:r>
              <a:rPr lang="tr-TR" u="none" dirty="0" err="1">
                <a:sym typeface="Symbol" panose="05050102010706020507" pitchFamily="18" charset="2"/>
              </a:rPr>
              <a:t></a:t>
            </a:r>
            <a:r>
              <a:rPr lang="tr-TR" u="none" dirty="0" err="1"/>
              <a:t>Ta</a:t>
            </a:r>
            <a:r>
              <a:rPr lang="tr-TR" u="none" dirty="0" err="1">
                <a:sym typeface="Symbol" panose="05050102010706020507" pitchFamily="18" charset="2"/>
              </a:rPr>
              <a:t></a:t>
            </a:r>
            <a:r>
              <a:rPr lang="tr-TR" u="none" dirty="0" err="1"/>
              <a:t>Te</a:t>
            </a:r>
            <a:r>
              <a:rPr lang="tr-TR" u="none" dirty="0" err="1">
                <a:sym typeface="Symbol" panose="05050102010706020507" pitchFamily="18" charset="2"/>
              </a:rPr>
              <a:t></a:t>
            </a:r>
            <a:r>
              <a:rPr lang="tr-TR" u="none" dirty="0" err="1"/>
              <a:t>Tf</a:t>
            </a:r>
            <a:r>
              <a:rPr lang="tr-TR" u="none" dirty="0"/>
              <a:t> </a:t>
            </a:r>
          </a:p>
          <a:p>
            <a:pPr marL="285750" indent="-285750">
              <a:buFont typeface="Arial" panose="020B0604020202020204" pitchFamily="34" charset="0"/>
              <a:buChar char="•"/>
            </a:pPr>
            <a:r>
              <a:rPr lang="tr-TR" u="none" dirty="0"/>
              <a:t>Termal Plazma </a:t>
            </a:r>
          </a:p>
          <a:p>
            <a:pPr marL="285750" indent="-285750">
              <a:buFont typeface="Arial" panose="020B0604020202020204" pitchFamily="34" charset="0"/>
              <a:buChar char="•"/>
            </a:pPr>
            <a:r>
              <a:rPr lang="tr-TR" u="none" dirty="0"/>
              <a:t>Yüksek Basınç Plazması</a:t>
            </a:r>
          </a:p>
          <a:p>
            <a:r>
              <a:rPr lang="tr-TR" dirty="0"/>
              <a:t> </a:t>
            </a:r>
            <a:endParaRPr lang="en-US" dirty="0"/>
          </a:p>
        </p:txBody>
      </p:sp>
      <p:sp>
        <p:nvSpPr>
          <p:cNvPr id="9" name="Metin kutusu 8">
            <a:extLst>
              <a:ext uri="{FF2B5EF4-FFF2-40B4-BE49-F238E27FC236}">
                <a16:creationId xmlns:a16="http://schemas.microsoft.com/office/drawing/2014/main" id="{B868BB69-7804-46D5-9ECD-6D054E1D5AD7}"/>
              </a:ext>
            </a:extLst>
          </p:cNvPr>
          <p:cNvSpPr txBox="1"/>
          <p:nvPr/>
        </p:nvSpPr>
        <p:spPr>
          <a:xfrm>
            <a:off x="11770589" y="6393129"/>
            <a:ext cx="421412" cy="464871"/>
          </a:xfrm>
          <a:prstGeom prst="rect">
            <a:avLst/>
          </a:prstGeom>
          <a:noFill/>
        </p:spPr>
        <p:txBody>
          <a:bodyPr wrap="square">
            <a:spAutoFit/>
          </a:bodyPr>
          <a:lstStyle/>
          <a:p>
            <a:pPr marR="0" lvl="0" algn="just">
              <a:lnSpc>
                <a:spcPct val="150000"/>
              </a:lnSpc>
              <a:spcBef>
                <a:spcPts val="0"/>
              </a:spcBef>
              <a:spcAft>
                <a:spcPts val="0"/>
              </a:spcAft>
            </a:pPr>
            <a:r>
              <a:rPr lang="tr-TR" sz="18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31</a:t>
            </a:r>
          </a:p>
        </p:txBody>
      </p:sp>
    </p:spTree>
    <p:extLst>
      <p:ext uri="{BB962C8B-B14F-4D97-AF65-F5344CB8AC3E}">
        <p14:creationId xmlns:p14="http://schemas.microsoft.com/office/powerpoint/2010/main" val="241250273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a:extLst>
              <a:ext uri="{FF2B5EF4-FFF2-40B4-BE49-F238E27FC236}">
                <a16:creationId xmlns:a16="http://schemas.microsoft.com/office/drawing/2014/main" id="{E1B86F7D-0920-DC45-2364-E55B0551607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14355" y="2357438"/>
            <a:ext cx="7582788" cy="266582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5" name="Metin kutusu 4">
            <a:extLst>
              <a:ext uri="{FF2B5EF4-FFF2-40B4-BE49-F238E27FC236}">
                <a16:creationId xmlns:a16="http://schemas.microsoft.com/office/drawing/2014/main" id="{3CB93F6F-2B81-B660-EB11-2432B0012116}"/>
              </a:ext>
            </a:extLst>
          </p:cNvPr>
          <p:cNvSpPr txBox="1"/>
          <p:nvPr/>
        </p:nvSpPr>
        <p:spPr>
          <a:xfrm>
            <a:off x="2214355" y="5013919"/>
            <a:ext cx="6097978" cy="169277"/>
          </a:xfrm>
          <a:prstGeom prst="rect">
            <a:avLst/>
          </a:prstGeom>
          <a:noFill/>
        </p:spPr>
        <p:txBody>
          <a:bodyPr wrap="square">
            <a:spAutoFit/>
          </a:bodyPr>
          <a:lstStyle/>
          <a:p>
            <a:pPr algn="l">
              <a:buFont typeface="Arial" panose="020B0604020202020204" pitchFamily="34" charset="0"/>
              <a:buChar char="•"/>
            </a:pPr>
            <a:r>
              <a:rPr lang="en-US" sz="500" b="0" i="0" dirty="0">
                <a:solidFill>
                  <a:srgbClr val="525254"/>
                </a:solidFill>
                <a:effectLst/>
                <a:latin typeface="Inter Var"/>
              </a:rPr>
              <a:t>DOI: </a:t>
            </a:r>
            <a:r>
              <a:rPr lang="en-US" sz="500" b="0" i="0" u="sng" dirty="0">
                <a:solidFill>
                  <a:srgbClr val="525254"/>
                </a:solidFill>
                <a:effectLst/>
                <a:latin typeface="inherit"/>
                <a:hlinkClick r:id="rId3"/>
              </a:rPr>
              <a:t>10.5851/kosfa.2017.37.4.477</a:t>
            </a:r>
            <a:endParaRPr lang="en-US" sz="500" b="0" i="0" dirty="0">
              <a:solidFill>
                <a:srgbClr val="525254"/>
              </a:solidFill>
              <a:effectLst/>
              <a:latin typeface="Inter Var"/>
            </a:endParaRPr>
          </a:p>
        </p:txBody>
      </p:sp>
      <p:sp>
        <p:nvSpPr>
          <p:cNvPr id="6" name="Metin kutusu 5">
            <a:extLst>
              <a:ext uri="{FF2B5EF4-FFF2-40B4-BE49-F238E27FC236}">
                <a16:creationId xmlns:a16="http://schemas.microsoft.com/office/drawing/2014/main" id="{AFFB49DE-D60A-4F11-2DFB-F7F6DA765C42}"/>
              </a:ext>
            </a:extLst>
          </p:cNvPr>
          <p:cNvSpPr txBox="1"/>
          <p:nvPr/>
        </p:nvSpPr>
        <p:spPr>
          <a:xfrm>
            <a:off x="11770589" y="6393129"/>
            <a:ext cx="421412" cy="464871"/>
          </a:xfrm>
          <a:prstGeom prst="rect">
            <a:avLst/>
          </a:prstGeom>
          <a:noFill/>
        </p:spPr>
        <p:txBody>
          <a:bodyPr wrap="square">
            <a:spAutoFit/>
          </a:bodyPr>
          <a:lstStyle/>
          <a:p>
            <a:pPr marR="0" lvl="0" algn="just">
              <a:lnSpc>
                <a:spcPct val="150000"/>
              </a:lnSpc>
              <a:spcBef>
                <a:spcPts val="0"/>
              </a:spcBef>
              <a:spcAft>
                <a:spcPts val="0"/>
              </a:spcAft>
            </a:pPr>
            <a:r>
              <a:rPr lang="tr-TR" sz="18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32</a:t>
            </a:r>
          </a:p>
        </p:txBody>
      </p:sp>
    </p:spTree>
    <p:extLst>
      <p:ext uri="{BB962C8B-B14F-4D97-AF65-F5344CB8AC3E}">
        <p14:creationId xmlns:p14="http://schemas.microsoft.com/office/powerpoint/2010/main" val="6364690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up 8">
            <a:extLst>
              <a:ext uri="{FF2B5EF4-FFF2-40B4-BE49-F238E27FC236}">
                <a16:creationId xmlns:a16="http://schemas.microsoft.com/office/drawing/2014/main" id="{734D5BB9-BEA5-1308-8F61-A8A06EED794F}"/>
              </a:ext>
            </a:extLst>
          </p:cNvPr>
          <p:cNvGrpSpPr/>
          <p:nvPr/>
        </p:nvGrpSpPr>
        <p:grpSpPr>
          <a:xfrm>
            <a:off x="2225683" y="1924050"/>
            <a:ext cx="7740634" cy="3925481"/>
            <a:chOff x="2225683" y="1924050"/>
            <a:chExt cx="7740634" cy="3925481"/>
          </a:xfrm>
        </p:grpSpPr>
        <p:pic>
          <p:nvPicPr>
            <p:cNvPr id="6" name="Resim 5">
              <a:extLst>
                <a:ext uri="{FF2B5EF4-FFF2-40B4-BE49-F238E27FC236}">
                  <a16:creationId xmlns:a16="http://schemas.microsoft.com/office/drawing/2014/main" id="{63C19EF7-FF4D-7260-1B96-5866385E1598}"/>
                </a:ext>
              </a:extLst>
            </p:cNvPr>
            <p:cNvPicPr>
              <a:picLocks noChangeAspect="1"/>
            </p:cNvPicPr>
            <p:nvPr/>
          </p:nvPicPr>
          <p:blipFill>
            <a:blip r:embed="rId2"/>
            <a:stretch>
              <a:fillRect/>
            </a:stretch>
          </p:blipFill>
          <p:spPr>
            <a:xfrm>
              <a:off x="2225683" y="1924050"/>
              <a:ext cx="7740634" cy="3756204"/>
            </a:xfrm>
            <a:prstGeom prst="rect">
              <a:avLst/>
            </a:prstGeom>
            <a:ln>
              <a:noFill/>
            </a:ln>
            <a:effectLst>
              <a:outerShdw blurRad="292100" dist="139700" dir="2700000" algn="tl" rotWithShape="0">
                <a:srgbClr val="333333">
                  <a:alpha val="65000"/>
                </a:srgbClr>
              </a:outerShdw>
            </a:effectLst>
          </p:spPr>
        </p:pic>
        <p:sp>
          <p:nvSpPr>
            <p:cNvPr id="8" name="Metin kutusu 7">
              <a:extLst>
                <a:ext uri="{FF2B5EF4-FFF2-40B4-BE49-F238E27FC236}">
                  <a16:creationId xmlns:a16="http://schemas.microsoft.com/office/drawing/2014/main" id="{9AF3F1EC-2001-3186-6E43-8461ACFC207B}"/>
                </a:ext>
              </a:extLst>
            </p:cNvPr>
            <p:cNvSpPr txBox="1"/>
            <p:nvPr/>
          </p:nvSpPr>
          <p:spPr>
            <a:xfrm>
              <a:off x="2225683" y="5680254"/>
              <a:ext cx="6097978" cy="169277"/>
            </a:xfrm>
            <a:prstGeom prst="rect">
              <a:avLst/>
            </a:prstGeom>
            <a:noFill/>
          </p:spPr>
          <p:txBody>
            <a:bodyPr wrap="square">
              <a:spAutoFit/>
            </a:bodyPr>
            <a:lstStyle/>
            <a:p>
              <a:r>
                <a:rPr lang="en-US" sz="500" b="0" i="0" u="none" strike="noStrike" dirty="0">
                  <a:solidFill>
                    <a:srgbClr val="2E2E2E"/>
                  </a:solidFill>
                  <a:effectLst/>
                  <a:latin typeface="NexusSans"/>
                  <a:hlinkClick r:id="rId3" tooltip="Persistent link using digital object identifier"/>
                </a:rPr>
                <a:t>https://doi.org/10.1016/B978-0-12-820257-9.00002-3</a:t>
              </a:r>
              <a:endParaRPr lang="en-US" sz="500" dirty="0"/>
            </a:p>
          </p:txBody>
        </p:sp>
      </p:grpSp>
      <p:sp>
        <p:nvSpPr>
          <p:cNvPr id="10" name="Metin kutusu 9">
            <a:extLst>
              <a:ext uri="{FF2B5EF4-FFF2-40B4-BE49-F238E27FC236}">
                <a16:creationId xmlns:a16="http://schemas.microsoft.com/office/drawing/2014/main" id="{CB37CE33-9DEC-0CFB-6229-D5BCD990AE4A}"/>
              </a:ext>
            </a:extLst>
          </p:cNvPr>
          <p:cNvSpPr txBox="1"/>
          <p:nvPr/>
        </p:nvSpPr>
        <p:spPr>
          <a:xfrm>
            <a:off x="11770589" y="6393129"/>
            <a:ext cx="421412" cy="464871"/>
          </a:xfrm>
          <a:prstGeom prst="rect">
            <a:avLst/>
          </a:prstGeom>
          <a:noFill/>
        </p:spPr>
        <p:txBody>
          <a:bodyPr wrap="square">
            <a:spAutoFit/>
          </a:bodyPr>
          <a:lstStyle/>
          <a:p>
            <a:pPr marR="0" lvl="0" algn="just">
              <a:lnSpc>
                <a:spcPct val="150000"/>
              </a:lnSpc>
              <a:spcBef>
                <a:spcPts val="0"/>
              </a:spcBef>
              <a:spcAft>
                <a:spcPts val="0"/>
              </a:spcAft>
            </a:pPr>
            <a:r>
              <a:rPr lang="tr-TR" sz="18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33</a:t>
            </a:r>
          </a:p>
        </p:txBody>
      </p:sp>
    </p:spTree>
    <p:extLst>
      <p:ext uri="{BB962C8B-B14F-4D97-AF65-F5344CB8AC3E}">
        <p14:creationId xmlns:p14="http://schemas.microsoft.com/office/powerpoint/2010/main" val="398780412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02" name="Rectangle 2">
            <a:extLst>
              <a:ext uri="{FF2B5EF4-FFF2-40B4-BE49-F238E27FC236}">
                <a16:creationId xmlns:a16="http://schemas.microsoft.com/office/drawing/2014/main" id="{32057B3B-E8C9-94B0-678B-16FCE0748AE0}"/>
              </a:ext>
            </a:extLst>
          </p:cNvPr>
          <p:cNvSpPr>
            <a:spLocks noGrp="1" noChangeArrowheads="1"/>
          </p:cNvSpPr>
          <p:nvPr>
            <p:ph type="title"/>
          </p:nvPr>
        </p:nvSpPr>
        <p:spPr>
          <a:xfrm>
            <a:off x="108426" y="1442091"/>
            <a:ext cx="7793037" cy="1462088"/>
          </a:xfrm>
        </p:spPr>
        <p:txBody>
          <a:bodyPr/>
          <a:lstStyle/>
          <a:p>
            <a:r>
              <a:rPr lang="tr-TR" altLang="en-US" sz="3600" b="1" dirty="0"/>
              <a:t>Plazmaların Sınıflandırılması </a:t>
            </a:r>
            <a:br>
              <a:rPr lang="tr-TR" altLang="en-US" sz="3600" b="1" dirty="0"/>
            </a:br>
            <a:r>
              <a:rPr lang="tr-TR" altLang="en-US" sz="1700" b="1" dirty="0">
                <a:effectLst>
                  <a:outerShdw blurRad="38100" dist="38100" dir="2700000" algn="tl">
                    <a:srgbClr val="000000">
                      <a:alpha val="43137"/>
                    </a:srgbClr>
                  </a:outerShdw>
                </a:effectLst>
                <a:ea typeface="+mn-ea"/>
                <a:cs typeface="+mn-cs"/>
              </a:rPr>
              <a:t>2</a:t>
            </a:r>
            <a:r>
              <a:rPr lang="tr-TR" altLang="en-US" sz="1700" dirty="0">
                <a:effectLst>
                  <a:outerShdw blurRad="38100" dist="38100" dir="2700000" algn="tl">
                    <a:srgbClr val="000000">
                      <a:alpha val="43137"/>
                    </a:srgbClr>
                  </a:outerShdw>
                </a:effectLst>
                <a:ea typeface="+mn-ea"/>
                <a:cs typeface="+mn-cs"/>
              </a:rPr>
              <a:t>. Basınca Göre Sınıflandırma</a:t>
            </a:r>
            <a:endParaRPr lang="en-US" altLang="en-US" sz="1700" dirty="0">
              <a:effectLst>
                <a:outerShdw blurRad="38100" dist="38100" dir="2700000" algn="tl">
                  <a:srgbClr val="000000">
                    <a:alpha val="43137"/>
                  </a:srgbClr>
                </a:outerShdw>
              </a:effectLst>
              <a:ea typeface="+mn-ea"/>
              <a:cs typeface="+mn-cs"/>
            </a:endParaRPr>
          </a:p>
        </p:txBody>
      </p:sp>
      <p:sp>
        <p:nvSpPr>
          <p:cNvPr id="3" name="Dikdörtgen 2">
            <a:extLst>
              <a:ext uri="{FF2B5EF4-FFF2-40B4-BE49-F238E27FC236}">
                <a16:creationId xmlns:a16="http://schemas.microsoft.com/office/drawing/2014/main" id="{FBC84A87-DA73-3A9A-BC0D-A0FB267F3FAD}"/>
              </a:ext>
            </a:extLst>
          </p:cNvPr>
          <p:cNvSpPr/>
          <p:nvPr/>
        </p:nvSpPr>
        <p:spPr>
          <a:xfrm>
            <a:off x="3621973" y="2452104"/>
            <a:ext cx="5308271" cy="863930"/>
          </a:xfrm>
          <a:prstGeom prst="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tr-TR" sz="3000" dirty="0">
                <a:effectLst>
                  <a:outerShdw blurRad="38100" dist="38100" dir="2700000" algn="tl">
                    <a:srgbClr val="000000">
                      <a:alpha val="43137"/>
                    </a:srgbClr>
                  </a:outerShdw>
                </a:effectLst>
              </a:rPr>
              <a:t>PLAZMA</a:t>
            </a:r>
            <a:endParaRPr lang="en-US" sz="3000" dirty="0">
              <a:effectLst>
                <a:outerShdw blurRad="38100" dist="38100" dir="2700000" algn="tl">
                  <a:srgbClr val="000000">
                    <a:alpha val="43137"/>
                  </a:srgbClr>
                </a:outerShdw>
              </a:effectLst>
            </a:endParaRPr>
          </a:p>
        </p:txBody>
      </p:sp>
      <p:sp>
        <p:nvSpPr>
          <p:cNvPr id="5" name="Dikdörtgen 4">
            <a:extLst>
              <a:ext uri="{FF2B5EF4-FFF2-40B4-BE49-F238E27FC236}">
                <a16:creationId xmlns:a16="http://schemas.microsoft.com/office/drawing/2014/main" id="{DE11EDC0-5B1F-27A0-5407-CA63797534FA}"/>
              </a:ext>
            </a:extLst>
          </p:cNvPr>
          <p:cNvSpPr/>
          <p:nvPr/>
        </p:nvSpPr>
        <p:spPr>
          <a:xfrm>
            <a:off x="1880261" y="3541967"/>
            <a:ext cx="4215739" cy="863930"/>
          </a:xfrm>
          <a:prstGeom prst="rect">
            <a:avLst/>
          </a:prstGeom>
          <a:solidFill>
            <a:schemeClr val="bg1">
              <a:lumMod val="65000"/>
            </a:schemeClr>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tr-TR" sz="3000" dirty="0">
                <a:effectLst>
                  <a:outerShdw blurRad="38100" dist="38100" dir="2700000" algn="tl">
                    <a:srgbClr val="000000">
                      <a:alpha val="43137"/>
                    </a:srgbClr>
                  </a:outerShdw>
                </a:effectLst>
              </a:rPr>
              <a:t>VAKUM PLAZMA</a:t>
            </a:r>
            <a:endParaRPr lang="en-US" sz="3000" dirty="0">
              <a:effectLst>
                <a:outerShdw blurRad="38100" dist="38100" dir="2700000" algn="tl">
                  <a:srgbClr val="000000">
                    <a:alpha val="43137"/>
                  </a:srgbClr>
                </a:outerShdw>
              </a:effectLst>
            </a:endParaRPr>
          </a:p>
        </p:txBody>
      </p:sp>
      <p:sp>
        <p:nvSpPr>
          <p:cNvPr id="6" name="Dikdörtgen 5">
            <a:extLst>
              <a:ext uri="{FF2B5EF4-FFF2-40B4-BE49-F238E27FC236}">
                <a16:creationId xmlns:a16="http://schemas.microsoft.com/office/drawing/2014/main" id="{9390BF23-FBA9-B6E2-252B-CFA382E67806}"/>
              </a:ext>
            </a:extLst>
          </p:cNvPr>
          <p:cNvSpPr/>
          <p:nvPr/>
        </p:nvSpPr>
        <p:spPr>
          <a:xfrm>
            <a:off x="6590805" y="3541967"/>
            <a:ext cx="4215739" cy="863930"/>
          </a:xfrm>
          <a:prstGeom prst="rect">
            <a:avLst/>
          </a:prstGeom>
          <a:solidFill>
            <a:schemeClr val="bg1">
              <a:lumMod val="65000"/>
            </a:schemeClr>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tr-TR" sz="3000" dirty="0">
                <a:effectLst>
                  <a:outerShdw blurRad="38100" dist="38100" dir="2700000" algn="tl">
                    <a:srgbClr val="000000">
                      <a:alpha val="43137"/>
                    </a:srgbClr>
                  </a:outerShdw>
                </a:effectLst>
              </a:rPr>
              <a:t>ATMOSFERİK PLAZMA</a:t>
            </a:r>
            <a:endParaRPr lang="en-US" sz="3000" dirty="0">
              <a:effectLst>
                <a:outerShdw blurRad="38100" dist="38100" dir="2700000" algn="tl">
                  <a:srgbClr val="000000">
                    <a:alpha val="43137"/>
                  </a:srgbClr>
                </a:outerShdw>
              </a:effectLst>
            </a:endParaRPr>
          </a:p>
        </p:txBody>
      </p:sp>
      <p:pic>
        <p:nvPicPr>
          <p:cNvPr id="9218" name="Picture 2">
            <a:extLst>
              <a:ext uri="{FF2B5EF4-FFF2-40B4-BE49-F238E27FC236}">
                <a16:creationId xmlns:a16="http://schemas.microsoft.com/office/drawing/2014/main" id="{EC6CBB59-EBA4-7629-2C57-677EA6D9AA8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1530" b="2159"/>
          <a:stretch>
            <a:fillRect/>
          </a:stretch>
        </p:blipFill>
        <p:spPr bwMode="auto">
          <a:xfrm>
            <a:off x="7346192" y="4553102"/>
            <a:ext cx="2449919" cy="172561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2" name="Metin kutusu 1">
            <a:extLst>
              <a:ext uri="{FF2B5EF4-FFF2-40B4-BE49-F238E27FC236}">
                <a16:creationId xmlns:a16="http://schemas.microsoft.com/office/drawing/2014/main" id="{B9C45765-1884-940A-3BFE-DEFD29E08312}"/>
              </a:ext>
            </a:extLst>
          </p:cNvPr>
          <p:cNvSpPr txBox="1"/>
          <p:nvPr/>
        </p:nvSpPr>
        <p:spPr>
          <a:xfrm>
            <a:off x="11770589" y="6393129"/>
            <a:ext cx="421412" cy="464871"/>
          </a:xfrm>
          <a:prstGeom prst="rect">
            <a:avLst/>
          </a:prstGeom>
          <a:noFill/>
        </p:spPr>
        <p:txBody>
          <a:bodyPr wrap="square">
            <a:spAutoFit/>
          </a:bodyPr>
          <a:lstStyle/>
          <a:p>
            <a:pPr marR="0" lvl="0" algn="just">
              <a:lnSpc>
                <a:spcPct val="150000"/>
              </a:lnSpc>
              <a:spcBef>
                <a:spcPts val="0"/>
              </a:spcBef>
              <a:spcAft>
                <a:spcPts val="0"/>
              </a:spcAft>
            </a:pPr>
            <a:r>
              <a:rPr lang="tr-TR" sz="18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34</a:t>
            </a:r>
          </a:p>
        </p:txBody>
      </p:sp>
      <p:sp>
        <p:nvSpPr>
          <p:cNvPr id="4" name="Rectangle 4">
            <a:extLst>
              <a:ext uri="{FF2B5EF4-FFF2-40B4-BE49-F238E27FC236}">
                <a16:creationId xmlns:a16="http://schemas.microsoft.com/office/drawing/2014/main" id="{CE9994DB-FFBA-834A-B772-E1D4516D682B}"/>
              </a:ext>
            </a:extLst>
          </p:cNvPr>
          <p:cNvSpPr>
            <a:spLocks noChangeArrowheads="1"/>
          </p:cNvSpPr>
          <p:nvPr/>
        </p:nvSpPr>
        <p:spPr bwMode="auto">
          <a:xfrm>
            <a:off x="3016332" y="4553102"/>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9219" name="Picture 3">
            <a:extLst>
              <a:ext uri="{FF2B5EF4-FFF2-40B4-BE49-F238E27FC236}">
                <a16:creationId xmlns:a16="http://schemas.microsoft.com/office/drawing/2014/main" id="{7D32264A-2107-223A-3120-004EE88A692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r="1711" b="2043"/>
          <a:stretch>
            <a:fillRect/>
          </a:stretch>
        </p:blipFill>
        <p:spPr bwMode="auto">
          <a:xfrm>
            <a:off x="3016332" y="4553102"/>
            <a:ext cx="2068513" cy="172561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1108647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68FCAEDB-0A6E-38A1-C6FB-DA3D20917F11}"/>
              </a:ext>
            </a:extLst>
          </p:cNvPr>
          <p:cNvSpPr>
            <a:spLocks noGrp="1"/>
          </p:cNvSpPr>
          <p:nvPr>
            <p:ph idx="1"/>
          </p:nvPr>
        </p:nvSpPr>
        <p:spPr>
          <a:xfrm>
            <a:off x="838200" y="2288763"/>
            <a:ext cx="10515600" cy="3565772"/>
          </a:xfrm>
          <a:solidFill>
            <a:schemeClr val="accent1">
              <a:lumMod val="20000"/>
              <a:lumOff val="80000"/>
            </a:schemeClr>
          </a:solidFill>
        </p:spPr>
        <p:txBody>
          <a:bodyPr vert="horz" lIns="91440" tIns="45720" rIns="91440" bIns="45720" rtlCol="0">
            <a:normAutofit/>
          </a:bodyPr>
          <a:lstStyle/>
          <a:p>
            <a:pPr algn="just">
              <a:lnSpc>
                <a:spcPct val="100000"/>
              </a:lnSpc>
            </a:pPr>
            <a:r>
              <a:rPr lang="tr-TR" sz="2400" dirty="0">
                <a:effectLst>
                  <a:outerShdw blurRad="38100" dist="38100" dir="2700000" algn="tl">
                    <a:srgbClr val="000000">
                      <a:alpha val="43137"/>
                    </a:srgbClr>
                  </a:outerShdw>
                </a:effectLst>
                <a:highlight>
                  <a:srgbClr val="BA99CD"/>
                </a:highlight>
                <a:latin typeface="+mj-lt"/>
                <a:cs typeface="Calibri" panose="020F0502020204030204" pitchFamily="34" charset="0"/>
              </a:rPr>
              <a:t>Yüksek Basınç/Atmosferik </a:t>
            </a:r>
            <a:r>
              <a:rPr lang="tr-TR" sz="2400" dirty="0" err="1">
                <a:effectLst>
                  <a:outerShdw blurRad="38100" dist="38100" dir="2700000" algn="tl">
                    <a:srgbClr val="000000">
                      <a:alpha val="43137"/>
                    </a:srgbClr>
                  </a:outerShdw>
                </a:effectLst>
                <a:highlight>
                  <a:srgbClr val="BA99CD"/>
                </a:highlight>
                <a:latin typeface="+mj-lt"/>
                <a:cs typeface="Calibri" panose="020F0502020204030204" pitchFamily="34" charset="0"/>
              </a:rPr>
              <a:t>Plazmalar</a:t>
            </a:r>
            <a:r>
              <a:rPr lang="tr-TR" sz="2400" dirty="0" err="1">
                <a:effectLst>
                  <a:outerShdw blurRad="38100" dist="38100" dir="2700000" algn="tl">
                    <a:srgbClr val="000000">
                      <a:alpha val="43137"/>
                    </a:srgbClr>
                  </a:outerShdw>
                </a:effectLst>
                <a:latin typeface="+mj-lt"/>
                <a:cs typeface="Calibri" panose="020F0502020204030204" pitchFamily="34" charset="0"/>
                <a:sym typeface="Wingdings" panose="05000000000000000000" pitchFamily="2" charset="2"/>
              </a:rPr>
              <a:t>Dischargelar</a:t>
            </a:r>
            <a:r>
              <a:rPr lang="tr-TR" sz="2400" dirty="0">
                <a:effectLst>
                  <a:outerShdw blurRad="38100" dist="38100" dir="2700000" algn="tl">
                    <a:srgbClr val="000000">
                      <a:alpha val="43137"/>
                    </a:srgbClr>
                  </a:outerShdw>
                </a:effectLst>
                <a:latin typeface="+mj-lt"/>
                <a:cs typeface="Calibri" panose="020F0502020204030204" pitchFamily="34" charset="0"/>
                <a:sym typeface="Wingdings" panose="05000000000000000000" pitchFamily="2" charset="2"/>
              </a:rPr>
              <a:t> yüzünden homojen etki elde etmek zor olabilir, aktivasyon, aşındırma, temizleme için uygunken polimerizasyon için çok uygun değildir.</a:t>
            </a:r>
          </a:p>
          <a:p>
            <a:pPr algn="just">
              <a:lnSpc>
                <a:spcPct val="100000"/>
              </a:lnSpc>
            </a:pPr>
            <a:r>
              <a:rPr lang="tr-TR" sz="2400" dirty="0">
                <a:effectLst>
                  <a:outerShdw blurRad="38100" dist="38100" dir="2700000" algn="tl">
                    <a:srgbClr val="000000">
                      <a:alpha val="43137"/>
                    </a:srgbClr>
                  </a:outerShdw>
                </a:effectLst>
                <a:latin typeface="+mj-lt"/>
                <a:cs typeface="Calibri" panose="020F0502020204030204" pitchFamily="34" charset="0"/>
                <a:sym typeface="Wingdings" panose="05000000000000000000" pitchFamily="2" charset="2"/>
              </a:rPr>
              <a:t>1 </a:t>
            </a:r>
            <a:r>
              <a:rPr lang="tr-TR" sz="2400" dirty="0" err="1">
                <a:effectLst>
                  <a:outerShdw blurRad="38100" dist="38100" dir="2700000" algn="tl">
                    <a:srgbClr val="000000">
                      <a:alpha val="43137"/>
                    </a:srgbClr>
                  </a:outerShdw>
                </a:effectLst>
                <a:latin typeface="+mj-lt"/>
                <a:cs typeface="Calibri" panose="020F0502020204030204" pitchFamily="34" charset="0"/>
                <a:sym typeface="Wingdings" panose="05000000000000000000" pitchFamily="2" charset="2"/>
              </a:rPr>
              <a:t>atm</a:t>
            </a:r>
            <a:r>
              <a:rPr lang="tr-TR" sz="2400" dirty="0">
                <a:effectLst>
                  <a:outerShdw blurRad="38100" dist="38100" dir="2700000" algn="tl">
                    <a:srgbClr val="000000">
                      <a:alpha val="43137"/>
                    </a:srgbClr>
                  </a:outerShdw>
                </a:effectLst>
                <a:latin typeface="+mj-lt"/>
                <a:cs typeface="Calibri" panose="020F0502020204030204" pitchFamily="34" charset="0"/>
                <a:sym typeface="Wingdings" panose="05000000000000000000" pitchFamily="2" charset="2"/>
              </a:rPr>
              <a:t>=</a:t>
            </a:r>
            <a:r>
              <a:rPr lang="en-US" sz="2400" dirty="0">
                <a:effectLst>
                  <a:outerShdw blurRad="38100" dist="38100" dir="2700000" algn="tl">
                    <a:srgbClr val="000000">
                      <a:alpha val="43137"/>
                    </a:srgbClr>
                  </a:outerShdw>
                </a:effectLst>
                <a:latin typeface="+mj-lt"/>
                <a:cs typeface="Calibri" panose="020F0502020204030204" pitchFamily="34" charset="0"/>
              </a:rPr>
              <a:t>101325 </a:t>
            </a:r>
            <a:r>
              <a:rPr lang="tr-TR" sz="2400" dirty="0">
                <a:effectLst>
                  <a:outerShdw blurRad="38100" dist="38100" dir="2700000" algn="tl">
                    <a:srgbClr val="000000">
                      <a:alpha val="43137"/>
                    </a:srgbClr>
                  </a:outerShdw>
                </a:effectLst>
                <a:latin typeface="+mj-lt"/>
                <a:cs typeface="Calibri" panose="020F0502020204030204" pitchFamily="34" charset="0"/>
              </a:rPr>
              <a:t>P</a:t>
            </a:r>
            <a:r>
              <a:rPr lang="en-US" sz="2400" dirty="0">
                <a:effectLst>
                  <a:outerShdw blurRad="38100" dist="38100" dir="2700000" algn="tl">
                    <a:srgbClr val="000000">
                      <a:alpha val="43137"/>
                    </a:srgbClr>
                  </a:outerShdw>
                </a:effectLst>
                <a:latin typeface="+mj-lt"/>
                <a:cs typeface="Calibri" panose="020F0502020204030204" pitchFamily="34" charset="0"/>
              </a:rPr>
              <a:t>a</a:t>
            </a:r>
            <a:endParaRPr lang="tr-TR" sz="2400" dirty="0">
              <a:effectLst>
                <a:outerShdw blurRad="38100" dist="38100" dir="2700000" algn="tl">
                  <a:srgbClr val="000000">
                    <a:alpha val="43137"/>
                  </a:srgbClr>
                </a:outerShdw>
              </a:effectLst>
              <a:latin typeface="+mj-lt"/>
              <a:cs typeface="Calibri" panose="020F0502020204030204" pitchFamily="34" charset="0"/>
            </a:endParaRPr>
          </a:p>
          <a:p>
            <a:pPr algn="just">
              <a:lnSpc>
                <a:spcPct val="100000"/>
              </a:lnSpc>
            </a:pPr>
            <a:r>
              <a:rPr lang="tr-TR" sz="2400" dirty="0">
                <a:effectLst>
                  <a:outerShdw blurRad="38100" dist="38100" dir="2700000" algn="tl">
                    <a:srgbClr val="000000">
                      <a:alpha val="43137"/>
                    </a:srgbClr>
                  </a:outerShdw>
                </a:effectLst>
                <a:highlight>
                  <a:srgbClr val="BA99CD"/>
                </a:highlight>
                <a:latin typeface="+mj-lt"/>
                <a:cs typeface="Calibri" panose="020F0502020204030204" pitchFamily="34" charset="0"/>
                <a:sym typeface="Wingdings" panose="05000000000000000000" pitchFamily="2" charset="2"/>
              </a:rPr>
              <a:t>Orta Basınçlı Plazmalar </a:t>
            </a:r>
            <a:r>
              <a:rPr lang="tr-TR" sz="2400" dirty="0">
                <a:effectLst>
                  <a:outerShdw blurRad="38100" dist="38100" dir="2700000" algn="tl">
                    <a:srgbClr val="000000">
                      <a:alpha val="43137"/>
                    </a:srgbClr>
                  </a:outerShdw>
                </a:effectLst>
                <a:latin typeface="+mj-lt"/>
                <a:cs typeface="Calibri" panose="020F0502020204030204" pitchFamily="34" charset="0"/>
                <a:sym typeface="Wingdings" panose="05000000000000000000" pitchFamily="2" charset="2"/>
              </a:rPr>
              <a:t>100-1000 </a:t>
            </a:r>
            <a:r>
              <a:rPr lang="tr-TR" sz="2400" dirty="0" err="1">
                <a:effectLst>
                  <a:outerShdw blurRad="38100" dist="38100" dir="2700000" algn="tl">
                    <a:srgbClr val="000000">
                      <a:alpha val="43137"/>
                    </a:srgbClr>
                  </a:outerShdw>
                </a:effectLst>
                <a:latin typeface="+mj-lt"/>
                <a:cs typeface="Calibri" panose="020F0502020204030204" pitchFamily="34" charset="0"/>
                <a:sym typeface="Wingdings" panose="05000000000000000000" pitchFamily="2" charset="2"/>
              </a:rPr>
              <a:t>Pa</a:t>
            </a:r>
            <a:r>
              <a:rPr lang="tr-TR" sz="2400" dirty="0">
                <a:effectLst>
                  <a:outerShdw blurRad="38100" dist="38100" dir="2700000" algn="tl">
                    <a:srgbClr val="000000">
                      <a:alpha val="43137"/>
                    </a:srgbClr>
                  </a:outerShdw>
                </a:effectLst>
                <a:latin typeface="+mj-lt"/>
                <a:cs typeface="Calibri" panose="020F0502020204030204" pitchFamily="34" charset="0"/>
                <a:sym typeface="Wingdings" panose="05000000000000000000" pitchFamily="2" charset="2"/>
              </a:rPr>
              <a:t> , optimum temizleme ve aktivasyon koşulları sağlamak </a:t>
            </a:r>
            <a:r>
              <a:rPr lang="tr-TR" sz="2400" dirty="0" err="1">
                <a:effectLst>
                  <a:outerShdw blurRad="38100" dist="38100" dir="2700000" algn="tl">
                    <a:srgbClr val="000000">
                      <a:alpha val="43137"/>
                    </a:srgbClr>
                  </a:outerShdw>
                </a:effectLst>
                <a:latin typeface="+mj-lt"/>
                <a:cs typeface="Calibri" panose="020F0502020204030204" pitchFamily="34" charset="0"/>
                <a:sym typeface="Wingdings" panose="05000000000000000000" pitchFamily="2" charset="2"/>
              </a:rPr>
              <a:t>içinpolimerize</a:t>
            </a:r>
            <a:r>
              <a:rPr lang="tr-TR" sz="2400" dirty="0">
                <a:effectLst>
                  <a:outerShdw blurRad="38100" dist="38100" dir="2700000" algn="tl">
                    <a:srgbClr val="000000">
                      <a:alpha val="43137"/>
                    </a:srgbClr>
                  </a:outerShdw>
                </a:effectLst>
                <a:latin typeface="+mj-lt"/>
                <a:cs typeface="Calibri" panose="020F0502020204030204" pitchFamily="34" charset="0"/>
                <a:sym typeface="Wingdings" panose="05000000000000000000" pitchFamily="2" charset="2"/>
              </a:rPr>
              <a:t> olmayan gazlar ile çok </a:t>
            </a:r>
            <a:r>
              <a:rPr lang="tr-TR" sz="2400" dirty="0" err="1">
                <a:effectLst>
                  <a:outerShdw blurRad="38100" dist="38100" dir="2700000" algn="tl">
                    <a:srgbClr val="000000">
                      <a:alpha val="43137"/>
                    </a:srgbClr>
                  </a:outerShdw>
                </a:effectLst>
                <a:latin typeface="+mj-lt"/>
                <a:cs typeface="Calibri" panose="020F0502020204030204" pitchFamily="34" charset="0"/>
                <a:sym typeface="Wingdings" panose="05000000000000000000" pitchFamily="2" charset="2"/>
              </a:rPr>
              <a:t>sayıdaaktif</a:t>
            </a:r>
            <a:r>
              <a:rPr lang="tr-TR" sz="2400" dirty="0">
                <a:effectLst>
                  <a:outerShdw blurRad="38100" dist="38100" dir="2700000" algn="tl">
                    <a:srgbClr val="000000">
                      <a:alpha val="43137"/>
                    </a:srgbClr>
                  </a:outerShdw>
                </a:effectLst>
                <a:latin typeface="+mj-lt"/>
                <a:cs typeface="Calibri" panose="020F0502020204030204" pitchFamily="34" charset="0"/>
                <a:sym typeface="Wingdings" panose="05000000000000000000" pitchFamily="2" charset="2"/>
              </a:rPr>
              <a:t> partiküller kimyasal aşındırmaya katkıda bulunur.</a:t>
            </a:r>
          </a:p>
          <a:p>
            <a:pPr algn="just">
              <a:lnSpc>
                <a:spcPct val="100000"/>
              </a:lnSpc>
            </a:pPr>
            <a:r>
              <a:rPr lang="tr-TR" sz="2400" dirty="0">
                <a:effectLst>
                  <a:outerShdw blurRad="38100" dist="38100" dir="2700000" algn="tl">
                    <a:srgbClr val="000000">
                      <a:alpha val="43137"/>
                    </a:srgbClr>
                  </a:outerShdw>
                </a:effectLst>
                <a:highlight>
                  <a:srgbClr val="BA99CD"/>
                </a:highlight>
                <a:latin typeface="+mj-lt"/>
                <a:cs typeface="Calibri" panose="020F0502020204030204" pitchFamily="34" charset="0"/>
                <a:sym typeface="Wingdings" panose="05000000000000000000" pitchFamily="2" charset="2"/>
              </a:rPr>
              <a:t>Düşük Basınçlı Plazmalar</a:t>
            </a:r>
            <a:r>
              <a:rPr lang="tr-TR" sz="2400" dirty="0">
                <a:effectLst>
                  <a:outerShdw blurRad="38100" dist="38100" dir="2700000" algn="tl">
                    <a:srgbClr val="000000">
                      <a:alpha val="43137"/>
                    </a:srgbClr>
                  </a:outerShdw>
                </a:effectLst>
                <a:latin typeface="+mj-lt"/>
                <a:cs typeface="Calibri" panose="020F0502020204030204" pitchFamily="34" charset="0"/>
                <a:sym typeface="Wingdings" panose="05000000000000000000" pitchFamily="2" charset="2"/>
              </a:rPr>
              <a:t>1-100 </a:t>
            </a:r>
            <a:r>
              <a:rPr lang="tr-TR" sz="2400" dirty="0" err="1">
                <a:effectLst>
                  <a:outerShdw blurRad="38100" dist="38100" dir="2700000" algn="tl">
                    <a:srgbClr val="000000">
                      <a:alpha val="43137"/>
                    </a:srgbClr>
                  </a:outerShdw>
                </a:effectLst>
                <a:latin typeface="+mj-lt"/>
                <a:cs typeface="Calibri" panose="020F0502020204030204" pitchFamily="34" charset="0"/>
                <a:sym typeface="Wingdings" panose="05000000000000000000" pitchFamily="2" charset="2"/>
              </a:rPr>
              <a:t>Pa</a:t>
            </a:r>
            <a:r>
              <a:rPr lang="tr-TR" sz="2400" dirty="0">
                <a:effectLst>
                  <a:outerShdw blurRad="38100" dist="38100" dir="2700000" algn="tl">
                    <a:srgbClr val="000000">
                      <a:alpha val="43137"/>
                    </a:srgbClr>
                  </a:outerShdw>
                </a:effectLst>
                <a:latin typeface="+mj-lt"/>
                <a:cs typeface="Calibri" panose="020F0502020204030204" pitchFamily="34" charset="0"/>
                <a:sym typeface="Wingdings" panose="05000000000000000000" pitchFamily="2" charset="2"/>
              </a:rPr>
              <a:t>, plazma polimerizasyonu için uygundur.</a:t>
            </a:r>
            <a:endParaRPr lang="en-US" sz="2400" dirty="0">
              <a:effectLst>
                <a:outerShdw blurRad="38100" dist="38100" dir="2700000" algn="tl">
                  <a:srgbClr val="000000">
                    <a:alpha val="43137"/>
                  </a:srgbClr>
                </a:outerShdw>
              </a:effectLst>
              <a:latin typeface="+mj-lt"/>
              <a:cs typeface="Calibri" panose="020F0502020204030204" pitchFamily="34" charset="0"/>
            </a:endParaRPr>
          </a:p>
        </p:txBody>
      </p:sp>
      <p:sp>
        <p:nvSpPr>
          <p:cNvPr id="4" name="Metin kutusu 3">
            <a:extLst>
              <a:ext uri="{FF2B5EF4-FFF2-40B4-BE49-F238E27FC236}">
                <a16:creationId xmlns:a16="http://schemas.microsoft.com/office/drawing/2014/main" id="{3BF60556-1BC1-1C17-8E8C-DCB06CD205DA}"/>
              </a:ext>
            </a:extLst>
          </p:cNvPr>
          <p:cNvSpPr txBox="1"/>
          <p:nvPr/>
        </p:nvSpPr>
        <p:spPr>
          <a:xfrm>
            <a:off x="11770589" y="6393129"/>
            <a:ext cx="421412" cy="464871"/>
          </a:xfrm>
          <a:prstGeom prst="rect">
            <a:avLst/>
          </a:prstGeom>
          <a:noFill/>
        </p:spPr>
        <p:txBody>
          <a:bodyPr wrap="square">
            <a:spAutoFit/>
          </a:bodyPr>
          <a:lstStyle/>
          <a:p>
            <a:pPr marR="0" lvl="0" algn="just">
              <a:lnSpc>
                <a:spcPct val="150000"/>
              </a:lnSpc>
              <a:spcBef>
                <a:spcPts val="0"/>
              </a:spcBef>
              <a:spcAft>
                <a:spcPts val="0"/>
              </a:spcAft>
            </a:pPr>
            <a:r>
              <a:rPr lang="tr-TR" sz="18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35</a:t>
            </a:r>
          </a:p>
        </p:txBody>
      </p:sp>
    </p:spTree>
    <p:extLst>
      <p:ext uri="{BB962C8B-B14F-4D97-AF65-F5344CB8AC3E}">
        <p14:creationId xmlns:p14="http://schemas.microsoft.com/office/powerpoint/2010/main" val="196472397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02" name="Rectangle 2">
            <a:extLst>
              <a:ext uri="{FF2B5EF4-FFF2-40B4-BE49-F238E27FC236}">
                <a16:creationId xmlns:a16="http://schemas.microsoft.com/office/drawing/2014/main" id="{32057B3B-E8C9-94B0-678B-16FCE0748AE0}"/>
              </a:ext>
            </a:extLst>
          </p:cNvPr>
          <p:cNvSpPr>
            <a:spLocks noGrp="1" noChangeArrowheads="1"/>
          </p:cNvSpPr>
          <p:nvPr>
            <p:ph type="title"/>
          </p:nvPr>
        </p:nvSpPr>
        <p:spPr>
          <a:xfrm>
            <a:off x="108426" y="1442091"/>
            <a:ext cx="7793037" cy="1462088"/>
          </a:xfrm>
        </p:spPr>
        <p:txBody>
          <a:bodyPr/>
          <a:lstStyle/>
          <a:p>
            <a:r>
              <a:rPr lang="tr-TR" altLang="en-US" sz="3600" b="1" dirty="0"/>
              <a:t>Plazmaların Sınıflandırılması </a:t>
            </a:r>
            <a:br>
              <a:rPr lang="tr-TR" altLang="en-US" sz="3600" b="1" dirty="0"/>
            </a:br>
            <a:r>
              <a:rPr lang="tr-TR" altLang="en-US" sz="1700" b="1" dirty="0">
                <a:effectLst>
                  <a:outerShdw blurRad="38100" dist="38100" dir="2700000" algn="tl">
                    <a:srgbClr val="000000">
                      <a:alpha val="43137"/>
                    </a:srgbClr>
                  </a:outerShdw>
                </a:effectLst>
                <a:ea typeface="+mn-ea"/>
                <a:cs typeface="+mn-cs"/>
              </a:rPr>
              <a:t>2</a:t>
            </a:r>
            <a:r>
              <a:rPr lang="tr-TR" altLang="en-US" sz="1700" dirty="0">
                <a:effectLst>
                  <a:outerShdw blurRad="38100" dist="38100" dir="2700000" algn="tl">
                    <a:srgbClr val="000000">
                      <a:alpha val="43137"/>
                    </a:srgbClr>
                  </a:outerShdw>
                </a:effectLst>
                <a:ea typeface="+mn-ea"/>
                <a:cs typeface="+mn-cs"/>
              </a:rPr>
              <a:t>. Frekansa Göre Sınıflandırma</a:t>
            </a:r>
            <a:endParaRPr lang="en-US" altLang="en-US" sz="1700" dirty="0">
              <a:effectLst>
                <a:outerShdw blurRad="38100" dist="38100" dir="2700000" algn="tl">
                  <a:srgbClr val="000000">
                    <a:alpha val="43137"/>
                  </a:srgbClr>
                </a:outerShdw>
              </a:effectLst>
              <a:ea typeface="+mn-ea"/>
              <a:cs typeface="+mn-cs"/>
            </a:endParaRPr>
          </a:p>
        </p:txBody>
      </p:sp>
      <p:sp>
        <p:nvSpPr>
          <p:cNvPr id="3" name="Dikdörtgen 2">
            <a:extLst>
              <a:ext uri="{FF2B5EF4-FFF2-40B4-BE49-F238E27FC236}">
                <a16:creationId xmlns:a16="http://schemas.microsoft.com/office/drawing/2014/main" id="{FBC84A87-DA73-3A9A-BC0D-A0FB267F3FAD}"/>
              </a:ext>
            </a:extLst>
          </p:cNvPr>
          <p:cNvSpPr/>
          <p:nvPr/>
        </p:nvSpPr>
        <p:spPr>
          <a:xfrm>
            <a:off x="3621973" y="2452104"/>
            <a:ext cx="5308271" cy="863930"/>
          </a:xfrm>
          <a:prstGeom prst="rect">
            <a:avLst/>
          </a:prstGeom>
          <a:solidFill>
            <a:schemeClr val="accent4">
              <a:lumMod val="60000"/>
              <a:lumOff val="40000"/>
            </a:schemeClr>
          </a:solidFill>
        </p:spPr>
        <p:style>
          <a:lnRef idx="0">
            <a:schemeClr val="accent3"/>
          </a:lnRef>
          <a:fillRef idx="3">
            <a:schemeClr val="accent3"/>
          </a:fillRef>
          <a:effectRef idx="3">
            <a:schemeClr val="accent3"/>
          </a:effectRef>
          <a:fontRef idx="minor">
            <a:schemeClr val="lt1"/>
          </a:fontRef>
        </p:style>
        <p:txBody>
          <a:bodyPr rtlCol="0" anchor="ctr"/>
          <a:lstStyle/>
          <a:p>
            <a:pPr algn="ctr"/>
            <a:r>
              <a:rPr lang="tr-TR" sz="3000" dirty="0">
                <a:effectLst>
                  <a:outerShdw blurRad="38100" dist="38100" dir="2700000" algn="tl">
                    <a:srgbClr val="000000">
                      <a:alpha val="43137"/>
                    </a:srgbClr>
                  </a:outerShdw>
                </a:effectLst>
              </a:rPr>
              <a:t>PLAZMA</a:t>
            </a:r>
            <a:endParaRPr lang="en-US" sz="3000" dirty="0">
              <a:effectLst>
                <a:outerShdw blurRad="38100" dist="38100" dir="2700000" algn="tl">
                  <a:srgbClr val="000000">
                    <a:alpha val="43137"/>
                  </a:srgbClr>
                </a:outerShdw>
              </a:effectLst>
            </a:endParaRPr>
          </a:p>
        </p:txBody>
      </p:sp>
      <p:sp>
        <p:nvSpPr>
          <p:cNvPr id="5" name="Dikdörtgen 4">
            <a:extLst>
              <a:ext uri="{FF2B5EF4-FFF2-40B4-BE49-F238E27FC236}">
                <a16:creationId xmlns:a16="http://schemas.microsoft.com/office/drawing/2014/main" id="{DE11EDC0-5B1F-27A0-5407-CA63797534FA}"/>
              </a:ext>
            </a:extLst>
          </p:cNvPr>
          <p:cNvSpPr/>
          <p:nvPr/>
        </p:nvSpPr>
        <p:spPr>
          <a:xfrm>
            <a:off x="2495797" y="3541967"/>
            <a:ext cx="2252352" cy="1742552"/>
          </a:xfrm>
          <a:prstGeom prst="rect">
            <a:avLst/>
          </a:prstGeom>
          <a:solidFill>
            <a:schemeClr val="accent4">
              <a:lumMod val="60000"/>
              <a:lumOff val="40000"/>
            </a:schemeClr>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tr-TR" sz="3000" dirty="0">
                <a:effectLst>
                  <a:outerShdw blurRad="38100" dist="38100" dir="2700000" algn="tl">
                    <a:srgbClr val="000000">
                      <a:alpha val="43137"/>
                    </a:srgbClr>
                  </a:outerShdw>
                </a:effectLst>
              </a:rPr>
              <a:t>DÜŞÜK FREKANS PLAZMA</a:t>
            </a:r>
            <a:endParaRPr lang="en-US" sz="3000" dirty="0">
              <a:effectLst>
                <a:outerShdw blurRad="38100" dist="38100" dir="2700000" algn="tl">
                  <a:srgbClr val="000000">
                    <a:alpha val="43137"/>
                  </a:srgbClr>
                </a:outerShdw>
              </a:effectLst>
            </a:endParaRPr>
          </a:p>
        </p:txBody>
      </p:sp>
      <p:sp>
        <p:nvSpPr>
          <p:cNvPr id="2" name="Dikdörtgen 1">
            <a:extLst>
              <a:ext uri="{FF2B5EF4-FFF2-40B4-BE49-F238E27FC236}">
                <a16:creationId xmlns:a16="http://schemas.microsoft.com/office/drawing/2014/main" id="{F1AE3F47-863E-8952-7FF9-BD0EC66903DA}"/>
              </a:ext>
            </a:extLst>
          </p:cNvPr>
          <p:cNvSpPr/>
          <p:nvPr/>
        </p:nvSpPr>
        <p:spPr>
          <a:xfrm>
            <a:off x="5084618" y="3541967"/>
            <a:ext cx="2252352" cy="1742552"/>
          </a:xfrm>
          <a:prstGeom prst="rect">
            <a:avLst/>
          </a:prstGeom>
          <a:solidFill>
            <a:schemeClr val="accent4">
              <a:lumMod val="60000"/>
              <a:lumOff val="40000"/>
            </a:schemeClr>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tr-TR" sz="3000" dirty="0">
                <a:effectLst>
                  <a:outerShdw blurRad="38100" dist="38100" dir="2700000" algn="tl">
                    <a:srgbClr val="000000">
                      <a:alpha val="43137"/>
                    </a:srgbClr>
                  </a:outerShdw>
                </a:effectLst>
              </a:rPr>
              <a:t>RADYO FREAKANS PLAZMA</a:t>
            </a:r>
            <a:endParaRPr lang="en-US" sz="3000" dirty="0">
              <a:effectLst>
                <a:outerShdw blurRad="38100" dist="38100" dir="2700000" algn="tl">
                  <a:srgbClr val="000000">
                    <a:alpha val="43137"/>
                  </a:srgbClr>
                </a:outerShdw>
              </a:effectLst>
            </a:endParaRPr>
          </a:p>
        </p:txBody>
      </p:sp>
      <p:sp>
        <p:nvSpPr>
          <p:cNvPr id="4" name="Dikdörtgen 3">
            <a:extLst>
              <a:ext uri="{FF2B5EF4-FFF2-40B4-BE49-F238E27FC236}">
                <a16:creationId xmlns:a16="http://schemas.microsoft.com/office/drawing/2014/main" id="{A667A31B-3E0C-E318-3B7F-C888A139216F}"/>
              </a:ext>
            </a:extLst>
          </p:cNvPr>
          <p:cNvSpPr/>
          <p:nvPr/>
        </p:nvSpPr>
        <p:spPr>
          <a:xfrm>
            <a:off x="7673439" y="3541967"/>
            <a:ext cx="2252352" cy="1742552"/>
          </a:xfrm>
          <a:prstGeom prst="rect">
            <a:avLst/>
          </a:prstGeom>
          <a:solidFill>
            <a:schemeClr val="accent4">
              <a:lumMod val="60000"/>
              <a:lumOff val="40000"/>
            </a:schemeClr>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tr-TR" sz="3000" dirty="0">
                <a:effectLst>
                  <a:outerShdw blurRad="38100" dist="38100" dir="2700000" algn="tl">
                    <a:srgbClr val="000000">
                      <a:alpha val="43137"/>
                    </a:srgbClr>
                  </a:outerShdw>
                </a:effectLst>
              </a:rPr>
              <a:t>MİKRO DALGA PLAZMA</a:t>
            </a:r>
            <a:endParaRPr lang="en-US" sz="3000" dirty="0">
              <a:effectLst>
                <a:outerShdw blurRad="38100" dist="38100" dir="2700000" algn="tl">
                  <a:srgbClr val="000000">
                    <a:alpha val="43137"/>
                  </a:srgbClr>
                </a:outerShdw>
              </a:effectLst>
            </a:endParaRPr>
          </a:p>
        </p:txBody>
      </p:sp>
      <p:sp>
        <p:nvSpPr>
          <p:cNvPr id="6" name="Metin kutusu 5">
            <a:extLst>
              <a:ext uri="{FF2B5EF4-FFF2-40B4-BE49-F238E27FC236}">
                <a16:creationId xmlns:a16="http://schemas.microsoft.com/office/drawing/2014/main" id="{E0578C1C-914F-D80B-948B-B0FA4ACCD5BB}"/>
              </a:ext>
            </a:extLst>
          </p:cNvPr>
          <p:cNvSpPr txBox="1"/>
          <p:nvPr/>
        </p:nvSpPr>
        <p:spPr>
          <a:xfrm>
            <a:off x="11770589" y="6393129"/>
            <a:ext cx="421412" cy="464871"/>
          </a:xfrm>
          <a:prstGeom prst="rect">
            <a:avLst/>
          </a:prstGeom>
          <a:noFill/>
        </p:spPr>
        <p:txBody>
          <a:bodyPr wrap="square">
            <a:spAutoFit/>
          </a:bodyPr>
          <a:lstStyle/>
          <a:p>
            <a:pPr marR="0" lvl="0" algn="just">
              <a:lnSpc>
                <a:spcPct val="150000"/>
              </a:lnSpc>
              <a:spcBef>
                <a:spcPts val="0"/>
              </a:spcBef>
              <a:spcAft>
                <a:spcPts val="0"/>
              </a:spcAft>
            </a:pPr>
            <a:r>
              <a:rPr lang="tr-TR" sz="18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36</a:t>
            </a:r>
          </a:p>
        </p:txBody>
      </p:sp>
    </p:spTree>
    <p:extLst>
      <p:ext uri="{BB962C8B-B14F-4D97-AF65-F5344CB8AC3E}">
        <p14:creationId xmlns:p14="http://schemas.microsoft.com/office/powerpoint/2010/main" val="103115734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02" name="Rectangle 2">
            <a:extLst>
              <a:ext uri="{FF2B5EF4-FFF2-40B4-BE49-F238E27FC236}">
                <a16:creationId xmlns:a16="http://schemas.microsoft.com/office/drawing/2014/main" id="{32057B3B-E8C9-94B0-678B-16FCE0748AE0}"/>
              </a:ext>
            </a:extLst>
          </p:cNvPr>
          <p:cNvSpPr>
            <a:spLocks noGrp="1" noChangeArrowheads="1"/>
          </p:cNvSpPr>
          <p:nvPr>
            <p:ph type="title"/>
          </p:nvPr>
        </p:nvSpPr>
        <p:spPr>
          <a:xfrm>
            <a:off x="0" y="0"/>
            <a:ext cx="3409688" cy="1462088"/>
          </a:xfrm>
        </p:spPr>
        <p:txBody>
          <a:bodyPr>
            <a:normAutofit/>
          </a:bodyPr>
          <a:lstStyle/>
          <a:p>
            <a:r>
              <a:rPr lang="tr-TR" altLang="en-US" sz="3600" b="1" dirty="0"/>
              <a:t>Plazmaların Sınıflandırılması </a:t>
            </a:r>
            <a:br>
              <a:rPr lang="tr-TR" altLang="en-US" sz="3600" b="1" dirty="0"/>
            </a:br>
            <a:r>
              <a:rPr lang="tr-TR" altLang="en-US" sz="1700" b="1" dirty="0">
                <a:effectLst>
                  <a:outerShdw blurRad="38100" dist="38100" dir="2700000" algn="tl">
                    <a:srgbClr val="000000">
                      <a:alpha val="43137"/>
                    </a:srgbClr>
                  </a:outerShdw>
                </a:effectLst>
                <a:ea typeface="+mn-ea"/>
                <a:cs typeface="+mn-cs"/>
              </a:rPr>
              <a:t>2</a:t>
            </a:r>
            <a:r>
              <a:rPr lang="tr-TR" altLang="en-US" sz="1700" dirty="0">
                <a:effectLst>
                  <a:outerShdw blurRad="38100" dist="38100" dir="2700000" algn="tl">
                    <a:srgbClr val="000000">
                      <a:alpha val="43137"/>
                    </a:srgbClr>
                  </a:outerShdw>
                </a:effectLst>
                <a:ea typeface="+mn-ea"/>
                <a:cs typeface="+mn-cs"/>
              </a:rPr>
              <a:t>. Frekansa Göre Sınıflandırma</a:t>
            </a:r>
            <a:endParaRPr lang="en-US" altLang="en-US" sz="1700" dirty="0">
              <a:effectLst>
                <a:outerShdw blurRad="38100" dist="38100" dir="2700000" algn="tl">
                  <a:srgbClr val="000000">
                    <a:alpha val="43137"/>
                  </a:srgbClr>
                </a:outerShdw>
              </a:effectLst>
              <a:ea typeface="+mn-ea"/>
              <a:cs typeface="+mn-cs"/>
            </a:endParaRPr>
          </a:p>
        </p:txBody>
      </p:sp>
      <p:sp>
        <p:nvSpPr>
          <p:cNvPr id="6" name="Metin kutusu 5">
            <a:extLst>
              <a:ext uri="{FF2B5EF4-FFF2-40B4-BE49-F238E27FC236}">
                <a16:creationId xmlns:a16="http://schemas.microsoft.com/office/drawing/2014/main" id="{2187C2B4-DA1B-5772-CC51-61F5C4BD3C5C}"/>
              </a:ext>
            </a:extLst>
          </p:cNvPr>
          <p:cNvSpPr txBox="1"/>
          <p:nvPr/>
        </p:nvSpPr>
        <p:spPr>
          <a:xfrm>
            <a:off x="11770589" y="6393129"/>
            <a:ext cx="421412" cy="464871"/>
          </a:xfrm>
          <a:prstGeom prst="rect">
            <a:avLst/>
          </a:prstGeom>
          <a:noFill/>
        </p:spPr>
        <p:txBody>
          <a:bodyPr wrap="square">
            <a:spAutoFit/>
          </a:bodyPr>
          <a:lstStyle/>
          <a:p>
            <a:pPr marR="0" lvl="0" algn="just">
              <a:lnSpc>
                <a:spcPct val="150000"/>
              </a:lnSpc>
              <a:spcBef>
                <a:spcPts val="0"/>
              </a:spcBef>
              <a:spcAft>
                <a:spcPts val="0"/>
              </a:spcAft>
            </a:pPr>
            <a:r>
              <a:rPr lang="tr-TR" sz="18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37</a:t>
            </a:r>
          </a:p>
        </p:txBody>
      </p:sp>
      <p:pic>
        <p:nvPicPr>
          <p:cNvPr id="5" name="Resim 4">
            <a:extLst>
              <a:ext uri="{FF2B5EF4-FFF2-40B4-BE49-F238E27FC236}">
                <a16:creationId xmlns:a16="http://schemas.microsoft.com/office/drawing/2014/main" id="{C36DB420-E5B3-BA40-724E-701965B26AA7}"/>
              </a:ext>
            </a:extLst>
          </p:cNvPr>
          <p:cNvPicPr>
            <a:picLocks noChangeAspect="1"/>
          </p:cNvPicPr>
          <p:nvPr/>
        </p:nvPicPr>
        <p:blipFill>
          <a:blip r:embed="rId3"/>
          <a:stretch>
            <a:fillRect/>
          </a:stretch>
        </p:blipFill>
        <p:spPr>
          <a:xfrm>
            <a:off x="3002797" y="1591731"/>
            <a:ext cx="6186406" cy="4777182"/>
          </a:xfrm>
          <a:prstGeom prst="rect">
            <a:avLst/>
          </a:prstGeom>
        </p:spPr>
      </p:pic>
      <p:sp>
        <p:nvSpPr>
          <p:cNvPr id="8" name="Metin kutusu 7">
            <a:extLst>
              <a:ext uri="{FF2B5EF4-FFF2-40B4-BE49-F238E27FC236}">
                <a16:creationId xmlns:a16="http://schemas.microsoft.com/office/drawing/2014/main" id="{D334F508-8D75-487A-3AC4-0472B7FD74FA}"/>
              </a:ext>
            </a:extLst>
          </p:cNvPr>
          <p:cNvSpPr txBox="1"/>
          <p:nvPr/>
        </p:nvSpPr>
        <p:spPr>
          <a:xfrm>
            <a:off x="3154811" y="5828655"/>
            <a:ext cx="6230318" cy="169277"/>
          </a:xfrm>
          <a:prstGeom prst="rect">
            <a:avLst/>
          </a:prstGeom>
          <a:noFill/>
        </p:spPr>
        <p:txBody>
          <a:bodyPr wrap="square">
            <a:spAutoFit/>
          </a:bodyPr>
          <a:lstStyle/>
          <a:p>
            <a:r>
              <a:rPr lang="en-US" sz="500" dirty="0"/>
              <a:t>https://scied.ucar.edu/learning-zone/earth-system/electromagnetic-spectrum</a:t>
            </a:r>
          </a:p>
        </p:txBody>
      </p:sp>
    </p:spTree>
    <p:extLst>
      <p:ext uri="{BB962C8B-B14F-4D97-AF65-F5344CB8AC3E}">
        <p14:creationId xmlns:p14="http://schemas.microsoft.com/office/powerpoint/2010/main" val="135611788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kdörtgen 2">
            <a:extLst>
              <a:ext uri="{FF2B5EF4-FFF2-40B4-BE49-F238E27FC236}">
                <a16:creationId xmlns:a16="http://schemas.microsoft.com/office/drawing/2014/main" id="{FBC84A87-DA73-3A9A-BC0D-A0FB267F3FAD}"/>
              </a:ext>
            </a:extLst>
          </p:cNvPr>
          <p:cNvSpPr/>
          <p:nvPr/>
        </p:nvSpPr>
        <p:spPr>
          <a:xfrm>
            <a:off x="3621973" y="2208810"/>
            <a:ext cx="5308271" cy="1539189"/>
          </a:xfrm>
          <a:prstGeom prst="rect">
            <a:avLst/>
          </a:prstGeom>
          <a:solidFill>
            <a:schemeClr val="accent1">
              <a:lumMod val="20000"/>
              <a:lumOff val="80000"/>
            </a:schemeClr>
          </a:solidFill>
        </p:spPr>
        <p:style>
          <a:lnRef idx="0">
            <a:schemeClr val="accent6"/>
          </a:lnRef>
          <a:fillRef idx="3">
            <a:schemeClr val="accent6"/>
          </a:fillRef>
          <a:effectRef idx="3">
            <a:schemeClr val="accent6"/>
          </a:effectRef>
          <a:fontRef idx="minor">
            <a:schemeClr val="lt1"/>
          </a:fontRef>
        </p:style>
        <p:txBody>
          <a:bodyPr rtlCol="0" anchor="ctr"/>
          <a:lstStyle/>
          <a:p>
            <a:pPr algn="ctr"/>
            <a:r>
              <a:rPr lang="tr-TR" sz="3000" dirty="0">
                <a:solidFill>
                  <a:schemeClr val="tx1"/>
                </a:solidFill>
                <a:effectLst>
                  <a:outerShdw blurRad="38100" dist="38100" dir="2700000" algn="tl">
                    <a:srgbClr val="000000">
                      <a:alpha val="43137"/>
                    </a:srgbClr>
                  </a:outerShdw>
                </a:effectLst>
              </a:rPr>
              <a:t>TEKSTİL ÜRÜNLERİNDE KULLANILAN BAZI PLAZMA TÜRLERİ</a:t>
            </a:r>
            <a:endParaRPr lang="en-US" sz="3000" dirty="0">
              <a:solidFill>
                <a:schemeClr val="tx1"/>
              </a:solidFill>
              <a:effectLst>
                <a:outerShdw blurRad="38100" dist="38100" dir="2700000" algn="tl">
                  <a:srgbClr val="000000">
                    <a:alpha val="43137"/>
                  </a:srgbClr>
                </a:outerShdw>
              </a:effectLst>
            </a:endParaRPr>
          </a:p>
        </p:txBody>
      </p:sp>
      <p:sp>
        <p:nvSpPr>
          <p:cNvPr id="5" name="Dikdörtgen 4">
            <a:extLst>
              <a:ext uri="{FF2B5EF4-FFF2-40B4-BE49-F238E27FC236}">
                <a16:creationId xmlns:a16="http://schemas.microsoft.com/office/drawing/2014/main" id="{DE11EDC0-5B1F-27A0-5407-CA63797534FA}"/>
              </a:ext>
            </a:extLst>
          </p:cNvPr>
          <p:cNvSpPr/>
          <p:nvPr/>
        </p:nvSpPr>
        <p:spPr>
          <a:xfrm>
            <a:off x="748634" y="4290113"/>
            <a:ext cx="2902519" cy="863930"/>
          </a:xfrm>
          <a:prstGeom prst="rect">
            <a:avLst/>
          </a:prstGeom>
          <a:solidFill>
            <a:schemeClr val="accent1">
              <a:lumMod val="20000"/>
              <a:lumOff val="80000"/>
            </a:schemeClr>
          </a:solidFill>
        </p:spPr>
        <p:style>
          <a:lnRef idx="0">
            <a:schemeClr val="accent6"/>
          </a:lnRef>
          <a:fillRef idx="3">
            <a:schemeClr val="accent6"/>
          </a:fillRef>
          <a:effectRef idx="3">
            <a:schemeClr val="accent6"/>
          </a:effectRef>
          <a:fontRef idx="minor">
            <a:schemeClr val="lt1"/>
          </a:fontRef>
        </p:style>
        <p:txBody>
          <a:bodyPr rtlCol="0" anchor="ctr"/>
          <a:lstStyle/>
          <a:p>
            <a:pPr algn="ctr"/>
            <a:r>
              <a:rPr lang="tr-TR" altLang="en-US" sz="3200" dirty="0" err="1">
                <a:solidFill>
                  <a:schemeClr val="tx1"/>
                </a:solidFill>
                <a:effectLst>
                  <a:outerShdw blurRad="38100" dist="38100" dir="2700000" algn="tl">
                    <a:srgbClr val="000000">
                      <a:alpha val="43137"/>
                    </a:srgbClr>
                  </a:outerShdw>
                </a:effectLst>
              </a:rPr>
              <a:t>Glow</a:t>
            </a:r>
            <a:r>
              <a:rPr lang="tr-TR" altLang="en-US" sz="3200" dirty="0">
                <a:solidFill>
                  <a:schemeClr val="tx1"/>
                </a:solidFill>
                <a:effectLst>
                  <a:outerShdw blurRad="38100" dist="38100" dir="2700000" algn="tl">
                    <a:srgbClr val="000000">
                      <a:alpha val="43137"/>
                    </a:srgbClr>
                  </a:outerShdw>
                </a:effectLst>
              </a:rPr>
              <a:t> Deşarj</a:t>
            </a:r>
            <a:endParaRPr lang="en-US" sz="3000" dirty="0">
              <a:solidFill>
                <a:schemeClr val="tx1"/>
              </a:solidFill>
              <a:effectLst>
                <a:outerShdw blurRad="38100" dist="38100" dir="2700000" algn="tl">
                  <a:srgbClr val="000000">
                    <a:alpha val="43137"/>
                  </a:srgbClr>
                </a:outerShdw>
              </a:effectLst>
            </a:endParaRPr>
          </a:p>
        </p:txBody>
      </p:sp>
      <p:sp>
        <p:nvSpPr>
          <p:cNvPr id="6" name="Dikdörtgen 5">
            <a:extLst>
              <a:ext uri="{FF2B5EF4-FFF2-40B4-BE49-F238E27FC236}">
                <a16:creationId xmlns:a16="http://schemas.microsoft.com/office/drawing/2014/main" id="{9390BF23-FBA9-B6E2-252B-CFA382E67806}"/>
              </a:ext>
            </a:extLst>
          </p:cNvPr>
          <p:cNvSpPr/>
          <p:nvPr/>
        </p:nvSpPr>
        <p:spPr>
          <a:xfrm>
            <a:off x="9025247" y="4290113"/>
            <a:ext cx="2902519" cy="863930"/>
          </a:xfrm>
          <a:prstGeom prst="rect">
            <a:avLst/>
          </a:prstGeom>
          <a:solidFill>
            <a:schemeClr val="accent1">
              <a:lumMod val="20000"/>
              <a:lumOff val="80000"/>
            </a:schemeClr>
          </a:solidFill>
        </p:spPr>
        <p:style>
          <a:lnRef idx="0">
            <a:schemeClr val="accent6"/>
          </a:lnRef>
          <a:fillRef idx="3">
            <a:schemeClr val="accent6"/>
          </a:fillRef>
          <a:effectRef idx="3">
            <a:schemeClr val="accent6"/>
          </a:effectRef>
          <a:fontRef idx="minor">
            <a:schemeClr val="lt1"/>
          </a:fontRef>
        </p:style>
        <p:txBody>
          <a:bodyPr rtlCol="0" anchor="ctr"/>
          <a:lstStyle/>
          <a:p>
            <a:pPr algn="ctr"/>
            <a:r>
              <a:rPr lang="tr-TR" altLang="en-US" sz="3200" dirty="0">
                <a:solidFill>
                  <a:schemeClr val="tx1"/>
                </a:solidFill>
                <a:effectLst>
                  <a:outerShdw blurRad="38100" dist="38100" dir="2700000" algn="tl">
                    <a:srgbClr val="000000">
                      <a:alpha val="43137"/>
                    </a:srgbClr>
                  </a:outerShdw>
                </a:effectLst>
              </a:rPr>
              <a:t>Korona Deşarj</a:t>
            </a:r>
            <a:endParaRPr lang="en-US" sz="3000" dirty="0">
              <a:solidFill>
                <a:schemeClr val="tx1"/>
              </a:solidFill>
              <a:effectLst>
                <a:outerShdw blurRad="38100" dist="38100" dir="2700000" algn="tl">
                  <a:srgbClr val="000000">
                    <a:alpha val="43137"/>
                  </a:srgbClr>
                </a:outerShdw>
              </a:effectLst>
            </a:endParaRPr>
          </a:p>
        </p:txBody>
      </p:sp>
      <p:sp>
        <p:nvSpPr>
          <p:cNvPr id="7" name="Dikdörtgen 6">
            <a:extLst>
              <a:ext uri="{FF2B5EF4-FFF2-40B4-BE49-F238E27FC236}">
                <a16:creationId xmlns:a16="http://schemas.microsoft.com/office/drawing/2014/main" id="{225FC0F8-98E0-FDB9-4849-6BDCDFAC0ED6}"/>
              </a:ext>
            </a:extLst>
          </p:cNvPr>
          <p:cNvSpPr/>
          <p:nvPr/>
        </p:nvSpPr>
        <p:spPr>
          <a:xfrm>
            <a:off x="4824848" y="4290113"/>
            <a:ext cx="2902519" cy="863930"/>
          </a:xfrm>
          <a:prstGeom prst="rect">
            <a:avLst/>
          </a:prstGeom>
          <a:solidFill>
            <a:schemeClr val="accent1">
              <a:lumMod val="20000"/>
              <a:lumOff val="80000"/>
            </a:schemeClr>
          </a:solidFill>
        </p:spPr>
        <p:style>
          <a:lnRef idx="0">
            <a:schemeClr val="accent6"/>
          </a:lnRef>
          <a:fillRef idx="3">
            <a:schemeClr val="accent6"/>
          </a:fillRef>
          <a:effectRef idx="3">
            <a:schemeClr val="accent6"/>
          </a:effectRef>
          <a:fontRef idx="minor">
            <a:schemeClr val="lt1"/>
          </a:fontRef>
        </p:style>
        <p:txBody>
          <a:bodyPr rtlCol="0" anchor="ctr"/>
          <a:lstStyle/>
          <a:p>
            <a:pPr algn="ctr"/>
            <a:r>
              <a:rPr lang="tr-TR" altLang="en-US" sz="3200" dirty="0" err="1">
                <a:solidFill>
                  <a:schemeClr val="tx1"/>
                </a:solidFill>
                <a:effectLst>
                  <a:outerShdw blurRad="38100" dist="38100" dir="2700000" algn="tl">
                    <a:srgbClr val="000000">
                      <a:alpha val="43137"/>
                    </a:srgbClr>
                  </a:outerShdw>
                </a:effectLst>
              </a:rPr>
              <a:t>Dielektrik</a:t>
            </a:r>
            <a:r>
              <a:rPr lang="tr-TR" altLang="en-US" sz="3200" dirty="0">
                <a:solidFill>
                  <a:schemeClr val="tx1"/>
                </a:solidFill>
                <a:effectLst>
                  <a:outerShdw blurRad="38100" dist="38100" dir="2700000" algn="tl">
                    <a:srgbClr val="000000">
                      <a:alpha val="43137"/>
                    </a:srgbClr>
                  </a:outerShdw>
                </a:effectLst>
              </a:rPr>
              <a:t> Deşarj</a:t>
            </a:r>
            <a:endParaRPr lang="en-US" sz="3000" dirty="0">
              <a:solidFill>
                <a:schemeClr val="tx1"/>
              </a:solidFill>
              <a:effectLst>
                <a:outerShdw blurRad="38100" dist="38100" dir="2700000" algn="tl">
                  <a:srgbClr val="000000">
                    <a:alpha val="43137"/>
                  </a:srgbClr>
                </a:outerShdw>
              </a:effectLst>
            </a:endParaRPr>
          </a:p>
        </p:txBody>
      </p:sp>
      <p:sp>
        <p:nvSpPr>
          <p:cNvPr id="2" name="Metin kutusu 1">
            <a:extLst>
              <a:ext uri="{FF2B5EF4-FFF2-40B4-BE49-F238E27FC236}">
                <a16:creationId xmlns:a16="http://schemas.microsoft.com/office/drawing/2014/main" id="{C5BDE9FB-26FE-3838-2EC7-1F9D63BBFF69}"/>
              </a:ext>
            </a:extLst>
          </p:cNvPr>
          <p:cNvSpPr txBox="1"/>
          <p:nvPr/>
        </p:nvSpPr>
        <p:spPr>
          <a:xfrm>
            <a:off x="11770589" y="6393129"/>
            <a:ext cx="421412" cy="464871"/>
          </a:xfrm>
          <a:prstGeom prst="rect">
            <a:avLst/>
          </a:prstGeom>
          <a:noFill/>
        </p:spPr>
        <p:txBody>
          <a:bodyPr wrap="square">
            <a:spAutoFit/>
          </a:bodyPr>
          <a:lstStyle/>
          <a:p>
            <a:pPr marR="0" lvl="0" algn="just">
              <a:lnSpc>
                <a:spcPct val="150000"/>
              </a:lnSpc>
              <a:spcBef>
                <a:spcPts val="0"/>
              </a:spcBef>
              <a:spcAft>
                <a:spcPts val="0"/>
              </a:spcAft>
            </a:pPr>
            <a:r>
              <a:rPr lang="tr-TR" sz="18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38</a:t>
            </a:r>
          </a:p>
        </p:txBody>
      </p:sp>
    </p:spTree>
    <p:extLst>
      <p:ext uri="{BB962C8B-B14F-4D97-AF65-F5344CB8AC3E}">
        <p14:creationId xmlns:p14="http://schemas.microsoft.com/office/powerpoint/2010/main" val="85052776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4546" name="Rectangle 2">
            <a:extLst>
              <a:ext uri="{FF2B5EF4-FFF2-40B4-BE49-F238E27FC236}">
                <a16:creationId xmlns:a16="http://schemas.microsoft.com/office/drawing/2014/main" id="{A05DA070-B46B-5777-00CC-C85D534163D9}"/>
              </a:ext>
            </a:extLst>
          </p:cNvPr>
          <p:cNvSpPr>
            <a:spLocks noGrp="1" noChangeArrowheads="1"/>
          </p:cNvSpPr>
          <p:nvPr>
            <p:ph type="title"/>
          </p:nvPr>
        </p:nvSpPr>
        <p:spPr>
          <a:xfrm>
            <a:off x="77789" y="1193799"/>
            <a:ext cx="7313612" cy="1143000"/>
          </a:xfrm>
        </p:spPr>
        <p:txBody>
          <a:bodyPr/>
          <a:lstStyle/>
          <a:p>
            <a:r>
              <a:rPr lang="tr-TR" altLang="en-US" sz="3600" b="1" dirty="0">
                <a:latin typeface="+mn-lt"/>
                <a:cs typeface="Arial" panose="020B0604020202020204" pitchFamily="34" charset="0"/>
              </a:rPr>
              <a:t>1. </a:t>
            </a:r>
            <a:r>
              <a:rPr lang="tr-TR" altLang="en-US" sz="3600" b="1" dirty="0" err="1">
                <a:latin typeface="+mn-lt"/>
                <a:cs typeface="Arial" panose="020B0604020202020204" pitchFamily="34" charset="0"/>
              </a:rPr>
              <a:t>Glow</a:t>
            </a:r>
            <a:r>
              <a:rPr lang="tr-TR" altLang="en-US" sz="3600" b="1" dirty="0">
                <a:latin typeface="+mn-lt"/>
                <a:cs typeface="Arial" panose="020B0604020202020204" pitchFamily="34" charset="0"/>
              </a:rPr>
              <a:t> Deşarj</a:t>
            </a:r>
            <a:endParaRPr lang="en-US" altLang="en-US" sz="3600" b="1" dirty="0">
              <a:latin typeface="+mn-lt"/>
              <a:cs typeface="Arial" panose="020B0604020202020204" pitchFamily="34" charset="0"/>
            </a:endParaRPr>
          </a:p>
        </p:txBody>
      </p:sp>
      <p:sp>
        <p:nvSpPr>
          <p:cNvPr id="364547" name="Rectangle 3">
            <a:extLst>
              <a:ext uri="{FF2B5EF4-FFF2-40B4-BE49-F238E27FC236}">
                <a16:creationId xmlns:a16="http://schemas.microsoft.com/office/drawing/2014/main" id="{1A429460-1595-7B9F-E47F-D6E3B2166379}"/>
              </a:ext>
            </a:extLst>
          </p:cNvPr>
          <p:cNvSpPr>
            <a:spLocks noGrp="1" noChangeArrowheads="1"/>
          </p:cNvSpPr>
          <p:nvPr>
            <p:ph type="body" sz="half" idx="1"/>
          </p:nvPr>
        </p:nvSpPr>
        <p:spPr>
          <a:xfrm>
            <a:off x="1538660" y="1983582"/>
            <a:ext cx="5041899" cy="4114800"/>
          </a:xfrm>
          <a:solidFill>
            <a:schemeClr val="accent1">
              <a:lumMod val="20000"/>
              <a:lumOff val="80000"/>
            </a:schemeClr>
          </a:solidFill>
        </p:spPr>
        <p:txBody>
          <a:bodyPr>
            <a:normAutofit fontScale="85000" lnSpcReduction="20000"/>
          </a:bodyPr>
          <a:lstStyle/>
          <a:p>
            <a:pPr algn="just">
              <a:lnSpc>
                <a:spcPct val="90000"/>
              </a:lnSpc>
            </a:pPr>
            <a:endParaRPr lang="tr-TR" altLang="en-US" sz="2000" dirty="0"/>
          </a:p>
          <a:p>
            <a:pPr algn="just">
              <a:lnSpc>
                <a:spcPct val="90000"/>
              </a:lnSpc>
            </a:pPr>
            <a:r>
              <a:rPr lang="tr-TR" altLang="en-US" sz="2500" dirty="0">
                <a:effectLst>
                  <a:outerShdw blurRad="38100" dist="38100" dir="2700000" algn="tl">
                    <a:srgbClr val="000000">
                      <a:alpha val="43137"/>
                    </a:srgbClr>
                  </a:outerShdw>
                </a:effectLst>
              </a:rPr>
              <a:t>En eski plazma tipidir. Düşük ve atmosferik basınçta inert veya reaktif bir gazla üretilebilmektedir.</a:t>
            </a:r>
          </a:p>
          <a:p>
            <a:pPr algn="just"/>
            <a:r>
              <a:rPr lang="tr-TR" altLang="en-US" sz="2500" dirty="0">
                <a:effectLst>
                  <a:outerShdw blurRad="38100" dist="38100" dir="2700000" algn="tl">
                    <a:srgbClr val="000000">
                      <a:alpha val="43137"/>
                    </a:srgbClr>
                  </a:outerShdw>
                </a:effectLst>
              </a:rPr>
              <a:t>Pozitif iyonlar ve elektronlar ile çok sayıda nötr atomdan oluşan kısmen iyonize bir gazdır</a:t>
            </a:r>
          </a:p>
          <a:p>
            <a:pPr algn="just"/>
            <a:r>
              <a:rPr lang="tr-TR" altLang="en-US" sz="2500" dirty="0">
                <a:effectLst>
                  <a:outerShdw blurRad="38100" dist="38100" dir="2700000" algn="tl">
                    <a:srgbClr val="000000">
                      <a:alpha val="43137"/>
                    </a:srgbClr>
                  </a:outerShdw>
                </a:effectLst>
              </a:rPr>
              <a:t>Bir anot ve bir katottan oluşan bir hücrenin düşük basınçta (örneğin 1 </a:t>
            </a:r>
            <a:r>
              <a:rPr lang="tr-TR" altLang="en-US" sz="2500" dirty="0" err="1">
                <a:effectLst>
                  <a:outerShdw blurRad="38100" dist="38100" dir="2700000" algn="tl">
                    <a:srgbClr val="000000">
                      <a:alpha val="43137"/>
                    </a:srgbClr>
                  </a:outerShdw>
                </a:effectLst>
              </a:rPr>
              <a:t>torr</a:t>
            </a:r>
            <a:r>
              <a:rPr lang="tr-TR" altLang="en-US" sz="2500" dirty="0">
                <a:effectLst>
                  <a:outerShdw blurRad="38100" dist="38100" dir="2700000" algn="tl">
                    <a:srgbClr val="000000">
                      <a:alpha val="43137"/>
                    </a:srgbClr>
                  </a:outerShdw>
                </a:effectLst>
              </a:rPr>
              <a:t>; 1 TORR = 133,3 </a:t>
            </a:r>
            <a:r>
              <a:rPr lang="tr-TR" altLang="en-US" sz="2500" dirty="0" err="1">
                <a:effectLst>
                  <a:outerShdw blurRad="38100" dist="38100" dir="2700000" algn="tl">
                    <a:srgbClr val="000000">
                      <a:alpha val="43137"/>
                    </a:srgbClr>
                  </a:outerShdw>
                </a:effectLst>
              </a:rPr>
              <a:t>Pa</a:t>
            </a:r>
            <a:r>
              <a:rPr lang="tr-TR" altLang="en-US" sz="2500" dirty="0">
                <a:effectLst>
                  <a:outerShdw blurRad="38100" dist="38100" dir="2700000" algn="tl">
                    <a:srgbClr val="000000">
                      <a:alpha val="43137"/>
                    </a:srgbClr>
                  </a:outerShdw>
                </a:effectLst>
              </a:rPr>
              <a:t>) bir gazla doldurulmasıyla oluşur.</a:t>
            </a:r>
          </a:p>
          <a:p>
            <a:pPr algn="just">
              <a:lnSpc>
                <a:spcPct val="90000"/>
              </a:lnSpc>
            </a:pPr>
            <a:r>
              <a:rPr lang="tr-TR" altLang="en-US" sz="2500" dirty="0">
                <a:effectLst>
                  <a:outerShdw blurRad="38100" dist="38100" dir="2700000" algn="tl">
                    <a:srgbClr val="000000">
                      <a:alpha val="43137"/>
                    </a:srgbClr>
                  </a:outerShdw>
                </a:effectLst>
              </a:rPr>
              <a:t>Kapalı bir sistemde bir çift veya bir seri </a:t>
            </a:r>
            <a:r>
              <a:rPr lang="tr-TR" altLang="en-US" sz="2500" dirty="0" err="1">
                <a:effectLst>
                  <a:outerShdw blurRad="38100" dist="38100" dir="2700000" algn="tl">
                    <a:srgbClr val="000000">
                      <a:alpha val="43137"/>
                    </a:srgbClr>
                  </a:outerShdw>
                </a:effectLst>
              </a:rPr>
              <a:t>elektoroda</a:t>
            </a:r>
            <a:r>
              <a:rPr lang="tr-TR" altLang="en-US" sz="2500" dirty="0">
                <a:effectLst>
                  <a:outerShdw blurRad="38100" dist="38100" dir="2700000" algn="tl">
                    <a:srgbClr val="000000">
                      <a:alpha val="43137"/>
                    </a:srgbClr>
                  </a:outerShdw>
                </a:effectLst>
              </a:rPr>
              <a:t> DC, AC, RF, MW gibi farklı gerilimler uygulanarak elde edilebilmektedir.</a:t>
            </a:r>
            <a:endParaRPr lang="en-US" altLang="en-US" sz="2500" dirty="0">
              <a:effectLst>
                <a:outerShdw blurRad="38100" dist="38100" dir="2700000" algn="tl">
                  <a:srgbClr val="000000">
                    <a:alpha val="43137"/>
                  </a:srgbClr>
                </a:outerShdw>
              </a:effectLst>
            </a:endParaRPr>
          </a:p>
        </p:txBody>
      </p:sp>
      <p:pic>
        <p:nvPicPr>
          <p:cNvPr id="364550" name="Picture 6">
            <a:extLst>
              <a:ext uri="{FF2B5EF4-FFF2-40B4-BE49-F238E27FC236}">
                <a16:creationId xmlns:a16="http://schemas.microsoft.com/office/drawing/2014/main" id="{DCAAF427-4FDD-902F-36BF-0CC0544D888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86660" y="1825625"/>
            <a:ext cx="4716462" cy="4392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Metin kutusu 1">
            <a:extLst>
              <a:ext uri="{FF2B5EF4-FFF2-40B4-BE49-F238E27FC236}">
                <a16:creationId xmlns:a16="http://schemas.microsoft.com/office/drawing/2014/main" id="{799DBF36-EC7C-DF90-970C-C055E4FD79D8}"/>
              </a:ext>
            </a:extLst>
          </p:cNvPr>
          <p:cNvSpPr txBox="1"/>
          <p:nvPr/>
        </p:nvSpPr>
        <p:spPr>
          <a:xfrm>
            <a:off x="11770589" y="6393129"/>
            <a:ext cx="421412" cy="464871"/>
          </a:xfrm>
          <a:prstGeom prst="rect">
            <a:avLst/>
          </a:prstGeom>
          <a:noFill/>
        </p:spPr>
        <p:txBody>
          <a:bodyPr wrap="square">
            <a:spAutoFit/>
          </a:bodyPr>
          <a:lstStyle/>
          <a:p>
            <a:pPr marR="0" lvl="0" algn="just">
              <a:lnSpc>
                <a:spcPct val="150000"/>
              </a:lnSpc>
              <a:spcBef>
                <a:spcPts val="0"/>
              </a:spcBef>
              <a:spcAft>
                <a:spcPts val="0"/>
              </a:spcAft>
            </a:pPr>
            <a:r>
              <a:rPr lang="tr-TR" sz="18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39</a:t>
            </a:r>
          </a:p>
        </p:txBody>
      </p:sp>
    </p:spTree>
    <p:extLst>
      <p:ext uri="{BB962C8B-B14F-4D97-AF65-F5344CB8AC3E}">
        <p14:creationId xmlns:p14="http://schemas.microsoft.com/office/powerpoint/2010/main" val="253820317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6594" name="Rectangle 2">
            <a:extLst>
              <a:ext uri="{FF2B5EF4-FFF2-40B4-BE49-F238E27FC236}">
                <a16:creationId xmlns:a16="http://schemas.microsoft.com/office/drawing/2014/main" id="{C95C8E18-B1A0-1C9E-16EF-8239086B7D6D}"/>
              </a:ext>
            </a:extLst>
          </p:cNvPr>
          <p:cNvSpPr>
            <a:spLocks noGrp="1" noChangeArrowheads="1"/>
          </p:cNvSpPr>
          <p:nvPr>
            <p:ph type="title"/>
          </p:nvPr>
        </p:nvSpPr>
        <p:spPr>
          <a:xfrm>
            <a:off x="-99950" y="735012"/>
            <a:ext cx="10515600" cy="1325563"/>
          </a:xfrm>
        </p:spPr>
        <p:txBody>
          <a:bodyPr/>
          <a:lstStyle/>
          <a:p>
            <a:r>
              <a:rPr lang="tr-TR" altLang="en-US" sz="3600" b="1" dirty="0">
                <a:latin typeface="+mn-lt"/>
                <a:cs typeface="Arial" panose="020B0604020202020204" pitchFamily="34" charset="0"/>
              </a:rPr>
              <a:t>2. </a:t>
            </a:r>
            <a:r>
              <a:rPr lang="tr-TR" altLang="en-US" sz="3600" b="1" dirty="0" err="1">
                <a:latin typeface="+mn-lt"/>
                <a:cs typeface="Arial" panose="020B0604020202020204" pitchFamily="34" charset="0"/>
              </a:rPr>
              <a:t>Dielektrik</a:t>
            </a:r>
            <a:r>
              <a:rPr lang="tr-TR" altLang="en-US" sz="3600" b="1" dirty="0">
                <a:latin typeface="+mn-lt"/>
                <a:cs typeface="Arial" panose="020B0604020202020204" pitchFamily="34" charset="0"/>
              </a:rPr>
              <a:t> Deşarj</a:t>
            </a:r>
            <a:endParaRPr lang="en-US" altLang="en-US" sz="3600" b="1" dirty="0">
              <a:latin typeface="+mn-lt"/>
              <a:cs typeface="Arial" panose="020B0604020202020204" pitchFamily="34" charset="0"/>
            </a:endParaRPr>
          </a:p>
        </p:txBody>
      </p:sp>
      <p:sp>
        <p:nvSpPr>
          <p:cNvPr id="366595" name="Rectangle 3">
            <a:extLst>
              <a:ext uri="{FF2B5EF4-FFF2-40B4-BE49-F238E27FC236}">
                <a16:creationId xmlns:a16="http://schemas.microsoft.com/office/drawing/2014/main" id="{604DC7C8-BF89-C267-5259-885EBBCA09BA}"/>
              </a:ext>
            </a:extLst>
          </p:cNvPr>
          <p:cNvSpPr>
            <a:spLocks noGrp="1" noChangeArrowheads="1"/>
          </p:cNvSpPr>
          <p:nvPr>
            <p:ph type="body" sz="half" idx="1"/>
          </p:nvPr>
        </p:nvSpPr>
        <p:spPr>
          <a:xfrm>
            <a:off x="862796" y="2060575"/>
            <a:ext cx="5660883" cy="3702050"/>
          </a:xfrm>
          <a:solidFill>
            <a:schemeClr val="accent1">
              <a:lumMod val="20000"/>
              <a:lumOff val="80000"/>
            </a:schemeClr>
          </a:solidFill>
        </p:spPr>
        <p:txBody>
          <a:bodyPr>
            <a:normAutofit/>
          </a:bodyPr>
          <a:lstStyle/>
          <a:p>
            <a:pPr algn="just"/>
            <a:r>
              <a:rPr lang="tr-TR" altLang="en-US" sz="2500" dirty="0">
                <a:effectLst>
                  <a:outerShdw blurRad="38100" dist="38100" dir="2700000" algn="tl">
                    <a:srgbClr val="000000">
                      <a:alpha val="43137"/>
                    </a:srgbClr>
                  </a:outerShdw>
                </a:effectLst>
              </a:rPr>
              <a:t>En az birisi </a:t>
            </a:r>
            <a:r>
              <a:rPr lang="tr-TR" altLang="en-US" sz="2500" dirty="0" err="1">
                <a:effectLst>
                  <a:outerShdw blurRad="38100" dist="38100" dir="2700000" algn="tl">
                    <a:srgbClr val="000000">
                      <a:alpha val="43137"/>
                    </a:srgbClr>
                  </a:outerShdw>
                </a:effectLst>
              </a:rPr>
              <a:t>dielektrik</a:t>
            </a:r>
            <a:r>
              <a:rPr lang="tr-TR" altLang="en-US" sz="2500" dirty="0">
                <a:effectLst>
                  <a:outerShdw blurRad="38100" dist="38100" dir="2700000" algn="tl">
                    <a:srgbClr val="000000">
                      <a:alpha val="43137"/>
                    </a:srgbClr>
                  </a:outerShdw>
                </a:effectLst>
              </a:rPr>
              <a:t> malzeme ile kaplanmış bir elektrot çiftine voltaj (AC) uygulanmasıyla oluşan plazmadır.</a:t>
            </a:r>
          </a:p>
          <a:p>
            <a:pPr algn="just">
              <a:buFont typeface="Wingdings" panose="05000000000000000000" pitchFamily="2" charset="2"/>
              <a:buNone/>
            </a:pPr>
            <a:endParaRPr lang="tr-TR" altLang="en-US" sz="2500" dirty="0">
              <a:effectLst>
                <a:outerShdw blurRad="38100" dist="38100" dir="2700000" algn="tl">
                  <a:srgbClr val="000000">
                    <a:alpha val="43137"/>
                  </a:srgbClr>
                </a:outerShdw>
              </a:effectLst>
            </a:endParaRPr>
          </a:p>
          <a:p>
            <a:pPr algn="just"/>
            <a:r>
              <a:rPr lang="tr-TR" altLang="en-US" sz="2500" dirty="0" err="1">
                <a:effectLst>
                  <a:outerShdw blurRad="38100" dist="38100" dir="2700000" algn="tl">
                    <a:srgbClr val="000000">
                      <a:alpha val="43137"/>
                    </a:srgbClr>
                  </a:outerShdw>
                </a:effectLst>
              </a:rPr>
              <a:t>DBD’de</a:t>
            </a:r>
            <a:r>
              <a:rPr lang="tr-TR" altLang="en-US" sz="2500" dirty="0">
                <a:effectLst>
                  <a:outerShdw blurRad="38100" dist="38100" dir="2700000" algn="tl">
                    <a:srgbClr val="000000">
                      <a:alpha val="43137"/>
                    </a:srgbClr>
                  </a:outerShdw>
                </a:effectLst>
              </a:rPr>
              <a:t> ise </a:t>
            </a:r>
            <a:r>
              <a:rPr lang="tr-TR" altLang="en-US" sz="2500" dirty="0" err="1">
                <a:effectLst>
                  <a:outerShdw blurRad="38100" dist="38100" dir="2700000" algn="tl">
                    <a:srgbClr val="000000">
                      <a:alpha val="43137"/>
                    </a:srgbClr>
                  </a:outerShdw>
                </a:effectLst>
              </a:rPr>
              <a:t>dielektrik</a:t>
            </a:r>
            <a:r>
              <a:rPr lang="tr-TR" altLang="en-US" sz="2500" dirty="0">
                <a:effectLst>
                  <a:outerShdw blurRad="38100" dist="38100" dir="2700000" algn="tl">
                    <a:srgbClr val="000000">
                      <a:alpha val="43137"/>
                    </a:srgbClr>
                  </a:outerShdw>
                </a:effectLst>
              </a:rPr>
              <a:t> kaplama kapasitör görevi görmekte, oluşan bölgesel arklar ve ısınmalar engellenmekte, termal olmayan, homojen bir  plazma oluşumunu sağlamaktadır. </a:t>
            </a:r>
            <a:endParaRPr lang="en-US" altLang="en-US" sz="2500" dirty="0">
              <a:effectLst>
                <a:outerShdw blurRad="38100" dist="38100" dir="2700000" algn="tl">
                  <a:srgbClr val="000000">
                    <a:alpha val="43137"/>
                  </a:srgbClr>
                </a:outerShdw>
              </a:effectLst>
            </a:endParaRPr>
          </a:p>
        </p:txBody>
      </p:sp>
      <p:pic>
        <p:nvPicPr>
          <p:cNvPr id="366598" name="Picture 6">
            <a:extLst>
              <a:ext uri="{FF2B5EF4-FFF2-40B4-BE49-F238E27FC236}">
                <a16:creationId xmlns:a16="http://schemas.microsoft.com/office/drawing/2014/main" id="{43A3F0A8-77A3-1C61-2313-DFA9BD032AC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04186" y="2017940"/>
            <a:ext cx="3527425" cy="3702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Metin kutusu 1">
            <a:extLst>
              <a:ext uri="{FF2B5EF4-FFF2-40B4-BE49-F238E27FC236}">
                <a16:creationId xmlns:a16="http://schemas.microsoft.com/office/drawing/2014/main" id="{08A2DC26-E895-44EE-658E-DD9D27E58EBA}"/>
              </a:ext>
            </a:extLst>
          </p:cNvPr>
          <p:cNvSpPr txBox="1"/>
          <p:nvPr/>
        </p:nvSpPr>
        <p:spPr>
          <a:xfrm>
            <a:off x="11770589" y="6393129"/>
            <a:ext cx="421412" cy="464871"/>
          </a:xfrm>
          <a:prstGeom prst="rect">
            <a:avLst/>
          </a:prstGeom>
          <a:noFill/>
        </p:spPr>
        <p:txBody>
          <a:bodyPr wrap="square">
            <a:spAutoFit/>
          </a:bodyPr>
          <a:lstStyle/>
          <a:p>
            <a:pPr marR="0" lvl="0" algn="just">
              <a:lnSpc>
                <a:spcPct val="150000"/>
              </a:lnSpc>
              <a:spcBef>
                <a:spcPts val="0"/>
              </a:spcBef>
              <a:spcAft>
                <a:spcPts val="0"/>
              </a:spcAft>
            </a:pPr>
            <a:r>
              <a:rPr lang="tr-TR" sz="18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40</a:t>
            </a:r>
          </a:p>
        </p:txBody>
      </p:sp>
    </p:spTree>
    <p:extLst>
      <p:ext uri="{BB962C8B-B14F-4D97-AF65-F5344CB8AC3E}">
        <p14:creationId xmlns:p14="http://schemas.microsoft.com/office/powerpoint/2010/main" val="282329388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Resim 6">
            <a:extLst>
              <a:ext uri="{FF2B5EF4-FFF2-40B4-BE49-F238E27FC236}">
                <a16:creationId xmlns:a16="http://schemas.microsoft.com/office/drawing/2014/main" id="{172D5688-6EE1-9D35-D723-1B5E76842AB4}"/>
              </a:ext>
            </a:extLst>
          </p:cNvPr>
          <p:cNvPicPr>
            <a:picLocks noChangeAspect="1"/>
          </p:cNvPicPr>
          <p:nvPr/>
        </p:nvPicPr>
        <p:blipFill>
          <a:blip r:embed="rId2"/>
          <a:stretch>
            <a:fillRect/>
          </a:stretch>
        </p:blipFill>
        <p:spPr>
          <a:xfrm>
            <a:off x="1888177" y="1985953"/>
            <a:ext cx="7695210" cy="3865501"/>
          </a:xfrm>
          <a:prstGeom prst="rect">
            <a:avLst/>
          </a:prstGeom>
          <a:ln>
            <a:noFill/>
          </a:ln>
          <a:effectLst>
            <a:outerShdw blurRad="292100" dist="139700" dir="2700000" algn="tl" rotWithShape="0">
              <a:srgbClr val="333333">
                <a:alpha val="65000"/>
              </a:srgbClr>
            </a:outerShdw>
          </a:effectLst>
        </p:spPr>
      </p:pic>
      <p:sp>
        <p:nvSpPr>
          <p:cNvPr id="9" name="Metin kutusu 8">
            <a:extLst>
              <a:ext uri="{FF2B5EF4-FFF2-40B4-BE49-F238E27FC236}">
                <a16:creationId xmlns:a16="http://schemas.microsoft.com/office/drawing/2014/main" id="{63ABAF15-C130-F0DF-F105-31C88D417AB8}"/>
              </a:ext>
            </a:extLst>
          </p:cNvPr>
          <p:cNvSpPr txBox="1"/>
          <p:nvPr/>
        </p:nvSpPr>
        <p:spPr>
          <a:xfrm>
            <a:off x="1888177" y="5869866"/>
            <a:ext cx="6097978" cy="169277"/>
          </a:xfrm>
          <a:prstGeom prst="rect">
            <a:avLst/>
          </a:prstGeom>
          <a:noFill/>
        </p:spPr>
        <p:txBody>
          <a:bodyPr wrap="square">
            <a:spAutoFit/>
          </a:bodyPr>
          <a:lstStyle/>
          <a:p>
            <a:r>
              <a:rPr lang="en-US" sz="500" b="0" i="0" u="none" strike="noStrike" dirty="0">
                <a:solidFill>
                  <a:srgbClr val="2E2E2E"/>
                </a:solidFill>
                <a:effectLst/>
                <a:latin typeface="NexusSans"/>
                <a:hlinkClick r:id="rId3" tooltip="Persistent link using digital object identifier"/>
              </a:rPr>
              <a:t>https://doi.org/10.1016/B978-0-12-820257-9.00002-3</a:t>
            </a:r>
            <a:endParaRPr lang="en-US" sz="500" dirty="0"/>
          </a:p>
        </p:txBody>
      </p:sp>
      <p:sp>
        <p:nvSpPr>
          <p:cNvPr id="10" name="Metin kutusu 9">
            <a:extLst>
              <a:ext uri="{FF2B5EF4-FFF2-40B4-BE49-F238E27FC236}">
                <a16:creationId xmlns:a16="http://schemas.microsoft.com/office/drawing/2014/main" id="{14CD63B2-FB65-2E6E-2AE1-517BBC387477}"/>
              </a:ext>
            </a:extLst>
          </p:cNvPr>
          <p:cNvSpPr txBox="1"/>
          <p:nvPr/>
        </p:nvSpPr>
        <p:spPr>
          <a:xfrm>
            <a:off x="11770589" y="6393129"/>
            <a:ext cx="421412" cy="464871"/>
          </a:xfrm>
          <a:prstGeom prst="rect">
            <a:avLst/>
          </a:prstGeom>
          <a:noFill/>
        </p:spPr>
        <p:txBody>
          <a:bodyPr wrap="square">
            <a:spAutoFit/>
          </a:bodyPr>
          <a:lstStyle/>
          <a:p>
            <a:pPr marR="0" lvl="0" algn="just">
              <a:lnSpc>
                <a:spcPct val="150000"/>
              </a:lnSpc>
              <a:spcBef>
                <a:spcPts val="0"/>
              </a:spcBef>
              <a:spcAft>
                <a:spcPts val="0"/>
              </a:spcAft>
            </a:pPr>
            <a:r>
              <a:rPr lang="tr-TR" sz="18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41</a:t>
            </a:r>
          </a:p>
        </p:txBody>
      </p:sp>
    </p:spTree>
    <p:extLst>
      <p:ext uri="{BB962C8B-B14F-4D97-AF65-F5344CB8AC3E}">
        <p14:creationId xmlns:p14="http://schemas.microsoft.com/office/powerpoint/2010/main" val="102010546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42" name="Rectangle 2">
            <a:extLst>
              <a:ext uri="{FF2B5EF4-FFF2-40B4-BE49-F238E27FC236}">
                <a16:creationId xmlns:a16="http://schemas.microsoft.com/office/drawing/2014/main" id="{694E6B59-7874-3783-925F-C438DF5630EC}"/>
              </a:ext>
            </a:extLst>
          </p:cNvPr>
          <p:cNvSpPr>
            <a:spLocks noGrp="1" noChangeArrowheads="1"/>
          </p:cNvSpPr>
          <p:nvPr>
            <p:ph type="title"/>
          </p:nvPr>
        </p:nvSpPr>
        <p:spPr>
          <a:xfrm>
            <a:off x="31751" y="1064419"/>
            <a:ext cx="7793037" cy="1462088"/>
          </a:xfrm>
        </p:spPr>
        <p:txBody>
          <a:bodyPr/>
          <a:lstStyle/>
          <a:p>
            <a:r>
              <a:rPr lang="tr-TR" altLang="en-US" sz="3600" b="1" dirty="0">
                <a:latin typeface="Calibri" panose="020F0502020204030204" pitchFamily="34" charset="0"/>
                <a:cs typeface="Calibri" panose="020F0502020204030204" pitchFamily="34" charset="0"/>
              </a:rPr>
              <a:t>3. Korona Deşarj </a:t>
            </a:r>
            <a:endParaRPr lang="en-US" altLang="en-US" sz="3600" b="1" dirty="0">
              <a:latin typeface="Calibri" panose="020F0502020204030204" pitchFamily="34" charset="0"/>
              <a:cs typeface="Calibri" panose="020F0502020204030204" pitchFamily="34" charset="0"/>
            </a:endParaRPr>
          </a:p>
        </p:txBody>
      </p:sp>
      <p:sp>
        <p:nvSpPr>
          <p:cNvPr id="368643" name="Rectangle 3">
            <a:extLst>
              <a:ext uri="{FF2B5EF4-FFF2-40B4-BE49-F238E27FC236}">
                <a16:creationId xmlns:a16="http://schemas.microsoft.com/office/drawing/2014/main" id="{448BDF14-A76A-B5CF-D810-AE0A6107056B}"/>
              </a:ext>
            </a:extLst>
          </p:cNvPr>
          <p:cNvSpPr>
            <a:spLocks noGrp="1" noChangeArrowheads="1"/>
          </p:cNvSpPr>
          <p:nvPr>
            <p:ph type="body" sz="half" idx="1"/>
          </p:nvPr>
        </p:nvSpPr>
        <p:spPr>
          <a:xfrm>
            <a:off x="912030" y="2267115"/>
            <a:ext cx="5488769" cy="3889375"/>
          </a:xfrm>
          <a:solidFill>
            <a:schemeClr val="accent1">
              <a:lumMod val="20000"/>
              <a:lumOff val="80000"/>
            </a:schemeClr>
          </a:solidFill>
        </p:spPr>
        <p:txBody>
          <a:bodyPr>
            <a:normAutofit fontScale="92500" lnSpcReduction="20000"/>
          </a:bodyPr>
          <a:lstStyle/>
          <a:p>
            <a:pPr algn="just">
              <a:lnSpc>
                <a:spcPct val="80000"/>
              </a:lnSpc>
            </a:pPr>
            <a:r>
              <a:rPr lang="tr-TR" altLang="en-US" sz="2000" dirty="0">
                <a:cs typeface="Arial" panose="020B0604020202020204" pitchFamily="34" charset="0"/>
              </a:rPr>
              <a:t>Atmosferik basınç altında, düşük frekansta veya </a:t>
            </a:r>
            <a:r>
              <a:rPr lang="tr-TR" altLang="en-US" sz="2000" dirty="0" err="1">
                <a:cs typeface="Arial" panose="020B0604020202020204" pitchFamily="34" charset="0"/>
              </a:rPr>
              <a:t>puls</a:t>
            </a:r>
            <a:r>
              <a:rPr lang="tr-TR" altLang="en-US" sz="2000" dirty="0">
                <a:cs typeface="Arial" panose="020B0604020202020204" pitchFamily="34" charset="0"/>
              </a:rPr>
              <a:t> şeklindeki yüksek voltlarda bir çift elektrot arasında meydana gelmektedir. </a:t>
            </a:r>
          </a:p>
          <a:p>
            <a:pPr algn="just">
              <a:lnSpc>
                <a:spcPct val="80000"/>
              </a:lnSpc>
            </a:pPr>
            <a:r>
              <a:rPr lang="tr-TR" altLang="en-US" sz="2000" dirty="0">
                <a:cs typeface="Arial" panose="020B0604020202020204" pitchFamily="34" charset="0"/>
              </a:rPr>
              <a:t>Bu deşarj sonunda homojen olmayan ve birçok uygulama için yetersiz düzeyde aktif türler oluşmaktadır. Korona işleminin homojen olmaması ve oluşan lokal enerji seviyelerinin yüksek olması bu sistemin tekstil mamullerinde kullanılabilirliğini önemli ölçüde etkilemektedir.</a:t>
            </a:r>
          </a:p>
          <a:p>
            <a:pPr algn="just">
              <a:lnSpc>
                <a:spcPct val="80000"/>
              </a:lnSpc>
            </a:pPr>
            <a:r>
              <a:rPr lang="tr-TR" altLang="en-US" sz="2000" dirty="0">
                <a:cs typeface="Arial" panose="020B0604020202020204" pitchFamily="34" charset="0"/>
              </a:rPr>
              <a:t>Homojen etkiler elde edilmemesinin temel sebepleri, iyon ve elektron enerjilerindeki değişimler ve her birinin rastgele bir halde bulunmasıdır. </a:t>
            </a:r>
          </a:p>
          <a:p>
            <a:pPr algn="just">
              <a:lnSpc>
                <a:spcPct val="80000"/>
              </a:lnSpc>
            </a:pPr>
            <a:r>
              <a:rPr lang="tr-TR" altLang="en-US" sz="2000" dirty="0">
                <a:cs typeface="Arial" panose="020B0604020202020204" pitchFamily="34" charset="0"/>
              </a:rPr>
              <a:t>Oluşan küçük arklar (korona darbeleri), yüzeyde bölgesel ısınmaya ve dolayısı ile yüzeydeki oyukların oluşmasına sebep olmaktadır. </a:t>
            </a:r>
          </a:p>
          <a:p>
            <a:pPr algn="just">
              <a:lnSpc>
                <a:spcPct val="80000"/>
              </a:lnSpc>
            </a:pPr>
            <a:r>
              <a:rPr lang="tr-TR" altLang="en-US" sz="2000" dirty="0">
                <a:cs typeface="Arial" panose="020B0604020202020204" pitchFamily="34" charset="0"/>
              </a:rPr>
              <a:t>Korona işlemi daha geniş </a:t>
            </a:r>
            <a:r>
              <a:rPr lang="tr-TR" altLang="en-US" sz="2000" dirty="0" err="1">
                <a:cs typeface="Arial" panose="020B0604020202020204" pitchFamily="34" charset="0"/>
              </a:rPr>
              <a:t>alanlanın</a:t>
            </a:r>
            <a:r>
              <a:rPr lang="tr-TR" altLang="en-US" sz="2000" dirty="0">
                <a:cs typeface="Arial" panose="020B0604020202020204" pitchFamily="34" charset="0"/>
              </a:rPr>
              <a:t> daha kısa sürede işlem görmesini sağlayabilmektedir.</a:t>
            </a:r>
          </a:p>
          <a:p>
            <a:pPr algn="just">
              <a:lnSpc>
                <a:spcPct val="80000"/>
              </a:lnSpc>
            </a:pPr>
            <a:endParaRPr lang="en-US" altLang="en-US" sz="2000" dirty="0">
              <a:cs typeface="Arial" panose="020B0604020202020204" pitchFamily="34" charset="0"/>
            </a:endParaRPr>
          </a:p>
        </p:txBody>
      </p:sp>
      <p:sp>
        <p:nvSpPr>
          <p:cNvPr id="3" name="Metin kutusu 2">
            <a:extLst>
              <a:ext uri="{FF2B5EF4-FFF2-40B4-BE49-F238E27FC236}">
                <a16:creationId xmlns:a16="http://schemas.microsoft.com/office/drawing/2014/main" id="{A71F10BD-1935-E32A-62F9-4CE2ECAA3DEB}"/>
              </a:ext>
            </a:extLst>
          </p:cNvPr>
          <p:cNvSpPr txBox="1"/>
          <p:nvPr/>
        </p:nvSpPr>
        <p:spPr>
          <a:xfrm>
            <a:off x="9811266" y="6275518"/>
            <a:ext cx="2556657" cy="323165"/>
          </a:xfrm>
          <a:prstGeom prst="rect">
            <a:avLst/>
          </a:prstGeom>
          <a:noFill/>
        </p:spPr>
        <p:txBody>
          <a:bodyPr wrap="square">
            <a:spAutoFit/>
          </a:bodyPr>
          <a:lstStyle/>
          <a:p>
            <a:r>
              <a:rPr lang="en-US" sz="500" dirty="0"/>
              <a:t>R.A. WOLF</a:t>
            </a:r>
            <a:r>
              <a:rPr lang="tr-TR" sz="500" dirty="0"/>
              <a:t>, </a:t>
            </a:r>
            <a:r>
              <a:rPr lang="en-US" sz="500" dirty="0"/>
              <a:t>Enhancing RFID label production with atmospheric plasma treatment</a:t>
            </a:r>
            <a:r>
              <a:rPr lang="tr-TR" sz="500" dirty="0"/>
              <a:t>, </a:t>
            </a:r>
            <a:r>
              <a:rPr lang="en-US" sz="500" dirty="0"/>
              <a:t>Proceedings of the 10th WSEAS International Conference on SYSTEMS, Vouliagmeni, Athens, Greece, July 10-12, 2006 (pp493-498)</a:t>
            </a:r>
          </a:p>
        </p:txBody>
      </p:sp>
      <p:sp>
        <p:nvSpPr>
          <p:cNvPr id="5" name="Metin kutusu 4">
            <a:extLst>
              <a:ext uri="{FF2B5EF4-FFF2-40B4-BE49-F238E27FC236}">
                <a16:creationId xmlns:a16="http://schemas.microsoft.com/office/drawing/2014/main" id="{B438B7C5-17D9-D517-A5A9-D3077EC905AC}"/>
              </a:ext>
            </a:extLst>
          </p:cNvPr>
          <p:cNvSpPr txBox="1"/>
          <p:nvPr/>
        </p:nvSpPr>
        <p:spPr>
          <a:xfrm>
            <a:off x="9811266" y="6598683"/>
            <a:ext cx="2511631" cy="246221"/>
          </a:xfrm>
          <a:prstGeom prst="rect">
            <a:avLst/>
          </a:prstGeom>
          <a:noFill/>
        </p:spPr>
        <p:txBody>
          <a:bodyPr wrap="square">
            <a:spAutoFit/>
          </a:bodyPr>
          <a:lstStyle/>
          <a:p>
            <a:r>
              <a:rPr lang="en-US" sz="500" dirty="0"/>
              <a:t>https://www.pffc-online.com/surface-prep/16861-corona-or-plasma-which-is-best-for-your-process</a:t>
            </a:r>
          </a:p>
        </p:txBody>
      </p:sp>
      <p:pic>
        <p:nvPicPr>
          <p:cNvPr id="3078" name="Picture 6">
            <a:extLst>
              <a:ext uri="{FF2B5EF4-FFF2-40B4-BE49-F238E27FC236}">
                <a16:creationId xmlns:a16="http://schemas.microsoft.com/office/drawing/2014/main" id="{A7EBDE10-7436-6EFE-D091-3DE6D98ABCD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05067" y="259317"/>
            <a:ext cx="3415961" cy="229787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0" name="Resim 9">
            <a:extLst>
              <a:ext uri="{FF2B5EF4-FFF2-40B4-BE49-F238E27FC236}">
                <a16:creationId xmlns:a16="http://schemas.microsoft.com/office/drawing/2014/main" id="{54BDB867-A419-F6CA-2B5B-3AEB21EBAE4E}"/>
              </a:ext>
            </a:extLst>
          </p:cNvPr>
          <p:cNvPicPr>
            <a:picLocks noChangeAspect="1"/>
          </p:cNvPicPr>
          <p:nvPr/>
        </p:nvPicPr>
        <p:blipFill>
          <a:blip r:embed="rId4"/>
          <a:stretch>
            <a:fillRect/>
          </a:stretch>
        </p:blipFill>
        <p:spPr>
          <a:xfrm>
            <a:off x="6677197" y="3429000"/>
            <a:ext cx="5181600" cy="2527950"/>
          </a:xfrm>
          <a:prstGeom prst="rect">
            <a:avLst/>
          </a:prstGeom>
        </p:spPr>
      </p:pic>
      <p:sp>
        <p:nvSpPr>
          <p:cNvPr id="2" name="Metin kutusu 1">
            <a:extLst>
              <a:ext uri="{FF2B5EF4-FFF2-40B4-BE49-F238E27FC236}">
                <a16:creationId xmlns:a16="http://schemas.microsoft.com/office/drawing/2014/main" id="{1F2F042A-4972-FF98-34AC-90309B86A82E}"/>
              </a:ext>
            </a:extLst>
          </p:cNvPr>
          <p:cNvSpPr txBox="1"/>
          <p:nvPr/>
        </p:nvSpPr>
        <p:spPr>
          <a:xfrm>
            <a:off x="11770589" y="6393129"/>
            <a:ext cx="421412" cy="464871"/>
          </a:xfrm>
          <a:prstGeom prst="rect">
            <a:avLst/>
          </a:prstGeom>
          <a:noFill/>
        </p:spPr>
        <p:txBody>
          <a:bodyPr wrap="square">
            <a:spAutoFit/>
          </a:bodyPr>
          <a:lstStyle/>
          <a:p>
            <a:pPr marR="0" lvl="0" algn="just">
              <a:lnSpc>
                <a:spcPct val="150000"/>
              </a:lnSpc>
              <a:spcBef>
                <a:spcPts val="0"/>
              </a:spcBef>
              <a:spcAft>
                <a:spcPts val="0"/>
              </a:spcAft>
            </a:pPr>
            <a:r>
              <a:rPr lang="tr-TR" sz="18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42</a:t>
            </a:r>
          </a:p>
        </p:txBody>
      </p:sp>
    </p:spTree>
    <p:extLst>
      <p:ext uri="{BB962C8B-B14F-4D97-AF65-F5344CB8AC3E}">
        <p14:creationId xmlns:p14="http://schemas.microsoft.com/office/powerpoint/2010/main" val="257571639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Metin kutusu 7">
            <a:extLst>
              <a:ext uri="{FF2B5EF4-FFF2-40B4-BE49-F238E27FC236}">
                <a16:creationId xmlns:a16="http://schemas.microsoft.com/office/drawing/2014/main" id="{FD6CF723-7D0E-FD94-FA2C-CB954CF79113}"/>
              </a:ext>
            </a:extLst>
          </p:cNvPr>
          <p:cNvSpPr txBox="1"/>
          <p:nvPr/>
        </p:nvSpPr>
        <p:spPr>
          <a:xfrm>
            <a:off x="2030278" y="6169092"/>
            <a:ext cx="6098582" cy="215444"/>
          </a:xfrm>
          <a:prstGeom prst="rect">
            <a:avLst/>
          </a:prstGeom>
          <a:noFill/>
        </p:spPr>
        <p:txBody>
          <a:bodyPr wrap="square">
            <a:spAutoFit/>
          </a:bodyPr>
          <a:lstStyle/>
          <a:p>
            <a:r>
              <a:rPr lang="en-US" sz="800" dirty="0"/>
              <a:t>https://learn.destexproject.eu/wp-content/uploads/2021/03/Plasma-treatment-in-the-textile-industry_UB.pdf</a:t>
            </a:r>
          </a:p>
        </p:txBody>
      </p:sp>
      <p:pic>
        <p:nvPicPr>
          <p:cNvPr id="10" name="Resim 9">
            <a:extLst>
              <a:ext uri="{FF2B5EF4-FFF2-40B4-BE49-F238E27FC236}">
                <a16:creationId xmlns:a16="http://schemas.microsoft.com/office/drawing/2014/main" id="{30DD668D-AA76-9E93-4E37-27D8EB7A5E72}"/>
              </a:ext>
            </a:extLst>
          </p:cNvPr>
          <p:cNvPicPr>
            <a:picLocks noChangeAspect="1"/>
          </p:cNvPicPr>
          <p:nvPr/>
        </p:nvPicPr>
        <p:blipFill>
          <a:blip r:embed="rId2"/>
          <a:stretch>
            <a:fillRect/>
          </a:stretch>
        </p:blipFill>
        <p:spPr>
          <a:xfrm>
            <a:off x="2548715" y="1804205"/>
            <a:ext cx="7094570" cy="4364887"/>
          </a:xfrm>
          <a:prstGeom prst="rect">
            <a:avLst/>
          </a:prstGeom>
        </p:spPr>
      </p:pic>
      <p:sp>
        <p:nvSpPr>
          <p:cNvPr id="2" name="Metin kutusu 1">
            <a:extLst>
              <a:ext uri="{FF2B5EF4-FFF2-40B4-BE49-F238E27FC236}">
                <a16:creationId xmlns:a16="http://schemas.microsoft.com/office/drawing/2014/main" id="{B543A84A-A13E-E7C5-02AF-607B08293A5C}"/>
              </a:ext>
            </a:extLst>
          </p:cNvPr>
          <p:cNvSpPr txBox="1"/>
          <p:nvPr/>
        </p:nvSpPr>
        <p:spPr>
          <a:xfrm>
            <a:off x="11770589" y="6393129"/>
            <a:ext cx="421412" cy="464871"/>
          </a:xfrm>
          <a:prstGeom prst="rect">
            <a:avLst/>
          </a:prstGeom>
          <a:noFill/>
        </p:spPr>
        <p:txBody>
          <a:bodyPr wrap="square">
            <a:spAutoFit/>
          </a:bodyPr>
          <a:lstStyle/>
          <a:p>
            <a:pPr marR="0" lvl="0" algn="just">
              <a:lnSpc>
                <a:spcPct val="150000"/>
              </a:lnSpc>
              <a:spcBef>
                <a:spcPts val="0"/>
              </a:spcBef>
              <a:spcAft>
                <a:spcPts val="0"/>
              </a:spcAft>
            </a:pPr>
            <a:r>
              <a:rPr lang="tr-TR" sz="18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43</a:t>
            </a:r>
          </a:p>
        </p:txBody>
      </p:sp>
    </p:spTree>
    <p:extLst>
      <p:ext uri="{BB962C8B-B14F-4D97-AF65-F5344CB8AC3E}">
        <p14:creationId xmlns:p14="http://schemas.microsoft.com/office/powerpoint/2010/main" val="246404971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2" name="Rectangle 2">
            <a:extLst>
              <a:ext uri="{FF2B5EF4-FFF2-40B4-BE49-F238E27FC236}">
                <a16:creationId xmlns:a16="http://schemas.microsoft.com/office/drawing/2014/main" id="{458E8983-8098-92CC-F22B-F3E465289B68}"/>
              </a:ext>
            </a:extLst>
          </p:cNvPr>
          <p:cNvSpPr>
            <a:spLocks noGrp="1" noChangeArrowheads="1"/>
          </p:cNvSpPr>
          <p:nvPr>
            <p:ph type="title"/>
          </p:nvPr>
        </p:nvSpPr>
        <p:spPr>
          <a:xfrm>
            <a:off x="230808" y="1293320"/>
            <a:ext cx="11961192" cy="1462087"/>
          </a:xfrm>
        </p:spPr>
        <p:txBody>
          <a:bodyPr/>
          <a:lstStyle/>
          <a:p>
            <a:r>
              <a:rPr lang="tr-TR" altLang="en-US" sz="3600" b="1" dirty="0">
                <a:latin typeface="Calibri" panose="020F0502020204030204" pitchFamily="34" charset="0"/>
                <a:cs typeface="Calibri" panose="020F0502020204030204" pitchFamily="34" charset="0"/>
              </a:rPr>
              <a:t>Endüstriyel Plazma Cihazları</a:t>
            </a:r>
            <a:endParaRPr lang="en-US" altLang="en-US" sz="3600" b="1" dirty="0">
              <a:latin typeface="Calibri" panose="020F0502020204030204" pitchFamily="34" charset="0"/>
              <a:cs typeface="Calibri" panose="020F0502020204030204" pitchFamily="34" charset="0"/>
            </a:endParaRPr>
          </a:p>
        </p:txBody>
      </p:sp>
      <p:sp>
        <p:nvSpPr>
          <p:cNvPr id="312323" name="Rectangle 3">
            <a:extLst>
              <a:ext uri="{FF2B5EF4-FFF2-40B4-BE49-F238E27FC236}">
                <a16:creationId xmlns:a16="http://schemas.microsoft.com/office/drawing/2014/main" id="{A9CB6C0F-1D3F-DABD-1B32-01E46F8BD026}"/>
              </a:ext>
            </a:extLst>
          </p:cNvPr>
          <p:cNvSpPr>
            <a:spLocks noGrp="1" noChangeArrowheads="1"/>
          </p:cNvSpPr>
          <p:nvPr>
            <p:ph type="body" idx="1"/>
          </p:nvPr>
        </p:nvSpPr>
        <p:spPr>
          <a:xfrm>
            <a:off x="797378" y="2343626"/>
            <a:ext cx="10982944" cy="1290224"/>
          </a:xfrm>
          <a:solidFill>
            <a:schemeClr val="accent1">
              <a:lumMod val="20000"/>
              <a:lumOff val="80000"/>
            </a:schemeClr>
          </a:solidFill>
        </p:spPr>
        <p:txBody>
          <a:bodyPr>
            <a:normAutofit/>
          </a:bodyPr>
          <a:lstStyle/>
          <a:p>
            <a:pPr algn="just"/>
            <a:r>
              <a:rPr lang="tr-TR" altLang="en-US" sz="2400"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Tipik olarak 40 kHz daha düşük maliyetler nedeniyle endüstriyel uygulamalarda kullanılabilir.</a:t>
            </a:r>
          </a:p>
          <a:p>
            <a:pPr algn="just"/>
            <a:r>
              <a:rPr lang="tr-TR" altLang="en-US" sz="2400"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Literatüre göre kumaş eni 120-400 cm arasında olabilir.</a:t>
            </a:r>
          </a:p>
          <a:p>
            <a:pPr algn="just">
              <a:buFont typeface="Wingdings" panose="05000000000000000000" pitchFamily="2" charset="2"/>
              <a:buNone/>
            </a:pPr>
            <a:endParaRPr lang="tr-TR" altLang="en-US" sz="2400"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a:p>
            <a:pPr algn="just">
              <a:buFont typeface="Wingdings" panose="05000000000000000000" pitchFamily="2" charset="2"/>
              <a:buNone/>
            </a:pPr>
            <a:endParaRPr lang="tr-TR" altLang="en-US" sz="2400"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pic>
        <p:nvPicPr>
          <p:cNvPr id="3" name="Picture 8">
            <a:extLst>
              <a:ext uri="{FF2B5EF4-FFF2-40B4-BE49-F238E27FC236}">
                <a16:creationId xmlns:a16="http://schemas.microsoft.com/office/drawing/2014/main" id="{E7137124-7807-87A7-FB7B-4B62535F8CB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0027" r="3697" b="7401"/>
          <a:stretch/>
        </p:blipFill>
        <p:spPr bwMode="auto">
          <a:xfrm>
            <a:off x="1155865" y="3633850"/>
            <a:ext cx="10044948" cy="322743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4" name="Metin kutusu 3">
            <a:extLst>
              <a:ext uri="{FF2B5EF4-FFF2-40B4-BE49-F238E27FC236}">
                <a16:creationId xmlns:a16="http://schemas.microsoft.com/office/drawing/2014/main" id="{E359CB12-45F4-627B-F3E3-823C92593322}"/>
              </a:ext>
            </a:extLst>
          </p:cNvPr>
          <p:cNvSpPr txBox="1"/>
          <p:nvPr/>
        </p:nvSpPr>
        <p:spPr>
          <a:xfrm>
            <a:off x="1139042" y="6640995"/>
            <a:ext cx="2282040" cy="220292"/>
          </a:xfrm>
          <a:prstGeom prst="rect">
            <a:avLst/>
          </a:prstGeom>
          <a:noFill/>
        </p:spPr>
        <p:txBody>
          <a:bodyPr wrap="square">
            <a:spAutoFit/>
          </a:bodyPr>
          <a:lstStyle/>
          <a:p>
            <a:r>
              <a:rPr lang="en-US" sz="800" dirty="0"/>
              <a:t>https://www.europlasma.net/applications.html</a:t>
            </a:r>
          </a:p>
        </p:txBody>
      </p:sp>
      <p:sp>
        <p:nvSpPr>
          <p:cNvPr id="5" name="Metin kutusu 4">
            <a:extLst>
              <a:ext uri="{FF2B5EF4-FFF2-40B4-BE49-F238E27FC236}">
                <a16:creationId xmlns:a16="http://schemas.microsoft.com/office/drawing/2014/main" id="{421C1F4A-F095-3668-9D49-A67B1F39D9F1}"/>
              </a:ext>
            </a:extLst>
          </p:cNvPr>
          <p:cNvSpPr txBox="1"/>
          <p:nvPr/>
        </p:nvSpPr>
        <p:spPr>
          <a:xfrm>
            <a:off x="11770589" y="6393129"/>
            <a:ext cx="421412" cy="464871"/>
          </a:xfrm>
          <a:prstGeom prst="rect">
            <a:avLst/>
          </a:prstGeom>
          <a:noFill/>
        </p:spPr>
        <p:txBody>
          <a:bodyPr wrap="square">
            <a:spAutoFit/>
          </a:bodyPr>
          <a:lstStyle/>
          <a:p>
            <a:pPr marR="0" lvl="0" algn="just">
              <a:lnSpc>
                <a:spcPct val="150000"/>
              </a:lnSpc>
              <a:spcBef>
                <a:spcPts val="0"/>
              </a:spcBef>
              <a:spcAft>
                <a:spcPts val="0"/>
              </a:spcAft>
            </a:pPr>
            <a:r>
              <a:rPr lang="tr-TR" sz="18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44</a:t>
            </a:r>
          </a:p>
        </p:txBody>
      </p:sp>
    </p:spTree>
    <p:extLst>
      <p:ext uri="{BB962C8B-B14F-4D97-AF65-F5344CB8AC3E}">
        <p14:creationId xmlns:p14="http://schemas.microsoft.com/office/powerpoint/2010/main" val="231309431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a:extLst>
              <a:ext uri="{FF2B5EF4-FFF2-40B4-BE49-F238E27FC236}">
                <a16:creationId xmlns:a16="http://schemas.microsoft.com/office/drawing/2014/main" id="{04CDAFB0-372A-1024-F783-D6DE7551B45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7494" r="16763"/>
          <a:stretch/>
        </p:blipFill>
        <p:spPr bwMode="auto">
          <a:xfrm>
            <a:off x="763238" y="2541319"/>
            <a:ext cx="3274367" cy="332038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3076" name="Picture 4">
            <a:extLst>
              <a:ext uri="{FF2B5EF4-FFF2-40B4-BE49-F238E27FC236}">
                <a16:creationId xmlns:a16="http://schemas.microsoft.com/office/drawing/2014/main" id="{68BD6BC0-BEE2-9C3F-D697-62DA1E29DFC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07505" y="2541319"/>
            <a:ext cx="5511888" cy="332421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3078" name="Picture 6">
            <a:extLst>
              <a:ext uri="{FF2B5EF4-FFF2-40B4-BE49-F238E27FC236}">
                <a16:creationId xmlns:a16="http://schemas.microsoft.com/office/drawing/2014/main" id="{862D2F79-1EC2-D452-CD2E-1E671827171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889293" y="2541319"/>
            <a:ext cx="1911524" cy="332439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6" name="Metin kutusu 5">
            <a:extLst>
              <a:ext uri="{FF2B5EF4-FFF2-40B4-BE49-F238E27FC236}">
                <a16:creationId xmlns:a16="http://schemas.microsoft.com/office/drawing/2014/main" id="{4B1E3318-EDC8-333A-FB38-C02E0A247CDF}"/>
              </a:ext>
            </a:extLst>
          </p:cNvPr>
          <p:cNvSpPr txBox="1"/>
          <p:nvPr/>
        </p:nvSpPr>
        <p:spPr>
          <a:xfrm>
            <a:off x="-1978" y="6637708"/>
            <a:ext cx="2282040" cy="220292"/>
          </a:xfrm>
          <a:prstGeom prst="rect">
            <a:avLst/>
          </a:prstGeom>
          <a:noFill/>
        </p:spPr>
        <p:txBody>
          <a:bodyPr wrap="square">
            <a:spAutoFit/>
          </a:bodyPr>
          <a:lstStyle/>
          <a:p>
            <a:r>
              <a:rPr lang="en-US" sz="800" dirty="0"/>
              <a:t>https://www.europlasma.net/applications.html</a:t>
            </a:r>
          </a:p>
        </p:txBody>
      </p:sp>
      <p:sp>
        <p:nvSpPr>
          <p:cNvPr id="7" name="Metin kutusu 6">
            <a:extLst>
              <a:ext uri="{FF2B5EF4-FFF2-40B4-BE49-F238E27FC236}">
                <a16:creationId xmlns:a16="http://schemas.microsoft.com/office/drawing/2014/main" id="{759AD74F-C175-CCCF-D0A7-E74F723AD5C0}"/>
              </a:ext>
            </a:extLst>
          </p:cNvPr>
          <p:cNvSpPr txBox="1"/>
          <p:nvPr/>
        </p:nvSpPr>
        <p:spPr>
          <a:xfrm>
            <a:off x="11770589" y="6393129"/>
            <a:ext cx="421412" cy="464871"/>
          </a:xfrm>
          <a:prstGeom prst="rect">
            <a:avLst/>
          </a:prstGeom>
          <a:noFill/>
        </p:spPr>
        <p:txBody>
          <a:bodyPr wrap="square">
            <a:spAutoFit/>
          </a:bodyPr>
          <a:lstStyle/>
          <a:p>
            <a:pPr marR="0" lvl="0" algn="just">
              <a:lnSpc>
                <a:spcPct val="150000"/>
              </a:lnSpc>
              <a:spcBef>
                <a:spcPts val="0"/>
              </a:spcBef>
              <a:spcAft>
                <a:spcPts val="0"/>
              </a:spcAft>
            </a:pPr>
            <a:r>
              <a:rPr lang="tr-TR" sz="18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45</a:t>
            </a:r>
          </a:p>
        </p:txBody>
      </p:sp>
      <p:sp>
        <p:nvSpPr>
          <p:cNvPr id="2" name="Rectangle 2">
            <a:extLst>
              <a:ext uri="{FF2B5EF4-FFF2-40B4-BE49-F238E27FC236}">
                <a16:creationId xmlns:a16="http://schemas.microsoft.com/office/drawing/2014/main" id="{A18F157F-30C7-435F-0624-F10373F1180A}"/>
              </a:ext>
            </a:extLst>
          </p:cNvPr>
          <p:cNvSpPr>
            <a:spLocks noGrp="1" noChangeArrowheads="1"/>
          </p:cNvSpPr>
          <p:nvPr>
            <p:ph type="title"/>
          </p:nvPr>
        </p:nvSpPr>
        <p:spPr>
          <a:xfrm>
            <a:off x="230808" y="1293320"/>
            <a:ext cx="11961192" cy="1462087"/>
          </a:xfrm>
        </p:spPr>
        <p:txBody>
          <a:bodyPr/>
          <a:lstStyle/>
          <a:p>
            <a:r>
              <a:rPr lang="tr-TR" altLang="en-US" sz="3600" b="1" dirty="0">
                <a:latin typeface="Calibri" panose="020F0502020204030204" pitchFamily="34" charset="0"/>
                <a:cs typeface="Calibri" panose="020F0502020204030204" pitchFamily="34" charset="0"/>
              </a:rPr>
              <a:t>Endüstriyel Plazma Cihazları</a:t>
            </a:r>
            <a:endParaRPr lang="en-US" altLang="en-US" sz="3600"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83321199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2" name="Rectangle 2">
            <a:extLst>
              <a:ext uri="{FF2B5EF4-FFF2-40B4-BE49-F238E27FC236}">
                <a16:creationId xmlns:a16="http://schemas.microsoft.com/office/drawing/2014/main" id="{458E8983-8098-92CC-F22B-F3E465289B68}"/>
              </a:ext>
            </a:extLst>
          </p:cNvPr>
          <p:cNvSpPr>
            <a:spLocks noGrp="1" noChangeArrowheads="1"/>
          </p:cNvSpPr>
          <p:nvPr>
            <p:ph type="title"/>
          </p:nvPr>
        </p:nvSpPr>
        <p:spPr>
          <a:xfrm>
            <a:off x="230808" y="1293320"/>
            <a:ext cx="11961192" cy="1462087"/>
          </a:xfrm>
        </p:spPr>
        <p:txBody>
          <a:bodyPr/>
          <a:lstStyle/>
          <a:p>
            <a:r>
              <a:rPr lang="tr-TR" altLang="en-US" sz="3600" b="1" dirty="0">
                <a:latin typeface="Calibri" panose="020F0502020204030204" pitchFamily="34" charset="0"/>
                <a:cs typeface="Calibri" panose="020F0502020204030204" pitchFamily="34" charset="0"/>
              </a:rPr>
              <a:t>Plazma İşlemine Etki Eden Parametreler </a:t>
            </a:r>
            <a:endParaRPr lang="en-US" altLang="en-US" sz="3600" b="1" dirty="0">
              <a:latin typeface="Calibri" panose="020F0502020204030204" pitchFamily="34" charset="0"/>
              <a:cs typeface="Calibri" panose="020F0502020204030204" pitchFamily="34" charset="0"/>
            </a:endParaRPr>
          </a:p>
        </p:txBody>
      </p:sp>
      <p:sp>
        <p:nvSpPr>
          <p:cNvPr id="312323" name="Rectangle 3">
            <a:extLst>
              <a:ext uri="{FF2B5EF4-FFF2-40B4-BE49-F238E27FC236}">
                <a16:creationId xmlns:a16="http://schemas.microsoft.com/office/drawing/2014/main" id="{A9CB6C0F-1D3F-DABD-1B32-01E46F8BD026}"/>
              </a:ext>
            </a:extLst>
          </p:cNvPr>
          <p:cNvSpPr>
            <a:spLocks noGrp="1" noChangeArrowheads="1"/>
          </p:cNvSpPr>
          <p:nvPr>
            <p:ph type="body" idx="1"/>
          </p:nvPr>
        </p:nvSpPr>
        <p:spPr>
          <a:xfrm>
            <a:off x="797378" y="2581132"/>
            <a:ext cx="10686062" cy="2983548"/>
          </a:xfrm>
          <a:solidFill>
            <a:schemeClr val="accent1">
              <a:lumMod val="20000"/>
              <a:lumOff val="80000"/>
            </a:schemeClr>
          </a:solidFill>
        </p:spPr>
        <p:txBody>
          <a:bodyPr/>
          <a:lstStyle/>
          <a:p>
            <a:pPr algn="just">
              <a:buFont typeface="Wingdings" panose="05000000000000000000" pitchFamily="2" charset="2"/>
              <a:buNone/>
            </a:pPr>
            <a:r>
              <a:rPr lang="tr-TR" altLang="en-US" sz="2400" dirty="0">
                <a:solidFill>
                  <a:schemeClr val="tx2"/>
                </a:solidFill>
                <a:latin typeface="Comic Sans MS" panose="030F0702030302020204" pitchFamily="66" charset="0"/>
              </a:rPr>
              <a:t>	</a:t>
            </a:r>
            <a:r>
              <a:rPr lang="tr-TR" altLang="en-US" sz="2400"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Plazmanın fiziksel, kimyasal özelliklerini ve dolayısıyla yüzey modifikasyonunu etkileyen bir çok faktör bulunmaktadır. Bunlar şu şekilde sınıflandırılabilmektedir. </a:t>
            </a:r>
          </a:p>
          <a:p>
            <a:pPr algn="just">
              <a:buFont typeface="Wingdings" panose="05000000000000000000" pitchFamily="2" charset="2"/>
              <a:buNone/>
            </a:pPr>
            <a:endParaRPr lang="tr-TR" altLang="en-US" sz="2400"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a:p>
            <a:r>
              <a:rPr lang="tr-TR" altLang="en-US" sz="2400"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Cihaz ile ilgili parametreler</a:t>
            </a:r>
          </a:p>
          <a:p>
            <a:r>
              <a:rPr lang="tr-TR" altLang="en-US" sz="2400"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İşlem ile ilgili parametreler</a:t>
            </a:r>
          </a:p>
          <a:p>
            <a:r>
              <a:rPr lang="tr-TR" altLang="en-US" sz="2400"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Diğer parametreler </a:t>
            </a:r>
            <a:endParaRPr lang="en-US" altLang="en-US" sz="2400"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sp>
        <p:nvSpPr>
          <p:cNvPr id="2" name="Metin kutusu 1">
            <a:extLst>
              <a:ext uri="{FF2B5EF4-FFF2-40B4-BE49-F238E27FC236}">
                <a16:creationId xmlns:a16="http://schemas.microsoft.com/office/drawing/2014/main" id="{2A4971D9-019B-A8E6-7500-B93133D1FA6D}"/>
              </a:ext>
            </a:extLst>
          </p:cNvPr>
          <p:cNvSpPr txBox="1"/>
          <p:nvPr/>
        </p:nvSpPr>
        <p:spPr>
          <a:xfrm>
            <a:off x="11770589" y="6393129"/>
            <a:ext cx="421412" cy="464871"/>
          </a:xfrm>
          <a:prstGeom prst="rect">
            <a:avLst/>
          </a:prstGeom>
          <a:noFill/>
        </p:spPr>
        <p:txBody>
          <a:bodyPr wrap="square">
            <a:spAutoFit/>
          </a:bodyPr>
          <a:lstStyle/>
          <a:p>
            <a:pPr marR="0" lvl="0" algn="just">
              <a:lnSpc>
                <a:spcPct val="150000"/>
              </a:lnSpc>
              <a:spcBef>
                <a:spcPts val="0"/>
              </a:spcBef>
              <a:spcAft>
                <a:spcPts val="0"/>
              </a:spcAft>
            </a:pPr>
            <a:r>
              <a:rPr lang="tr-TR" sz="18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46</a:t>
            </a:r>
          </a:p>
        </p:txBody>
      </p:sp>
    </p:spTree>
    <p:extLst>
      <p:ext uri="{BB962C8B-B14F-4D97-AF65-F5344CB8AC3E}">
        <p14:creationId xmlns:p14="http://schemas.microsoft.com/office/powerpoint/2010/main" val="93187479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4" name="Rectangle 2">
            <a:extLst>
              <a:ext uri="{FF2B5EF4-FFF2-40B4-BE49-F238E27FC236}">
                <a16:creationId xmlns:a16="http://schemas.microsoft.com/office/drawing/2014/main" id="{0B89EB2A-1F2F-F49F-04F9-11BD2BE255C8}"/>
              </a:ext>
            </a:extLst>
          </p:cNvPr>
          <p:cNvSpPr>
            <a:spLocks noGrp="1" noChangeArrowheads="1"/>
          </p:cNvSpPr>
          <p:nvPr>
            <p:ph type="title"/>
          </p:nvPr>
        </p:nvSpPr>
        <p:spPr>
          <a:xfrm>
            <a:off x="0" y="1255774"/>
            <a:ext cx="10515600" cy="1325563"/>
          </a:xfrm>
        </p:spPr>
        <p:txBody>
          <a:bodyPr/>
          <a:lstStyle/>
          <a:p>
            <a:r>
              <a:rPr lang="tr-TR" altLang="en-US" sz="4000" b="1" dirty="0">
                <a:latin typeface="+mn-lt"/>
                <a:cs typeface="Arial" panose="020B0604020202020204" pitchFamily="34" charset="0"/>
              </a:rPr>
              <a:t>1. Cihaz Parametreleri</a:t>
            </a:r>
            <a:endParaRPr lang="en-US" altLang="en-US" sz="4000" b="1" dirty="0">
              <a:latin typeface="+mn-lt"/>
              <a:cs typeface="Arial" panose="020B0604020202020204" pitchFamily="34" charset="0"/>
            </a:endParaRPr>
          </a:p>
        </p:txBody>
      </p:sp>
      <p:sp>
        <p:nvSpPr>
          <p:cNvPr id="315395" name="Rectangle 3">
            <a:extLst>
              <a:ext uri="{FF2B5EF4-FFF2-40B4-BE49-F238E27FC236}">
                <a16:creationId xmlns:a16="http://schemas.microsoft.com/office/drawing/2014/main" id="{BFCBB130-A21C-A033-D540-99714D5DD2A9}"/>
              </a:ext>
            </a:extLst>
          </p:cNvPr>
          <p:cNvSpPr>
            <a:spLocks noGrp="1" noChangeArrowheads="1"/>
          </p:cNvSpPr>
          <p:nvPr>
            <p:ph type="body" idx="1"/>
          </p:nvPr>
        </p:nvSpPr>
        <p:spPr>
          <a:xfrm>
            <a:off x="1082572" y="2858181"/>
            <a:ext cx="8132679" cy="3091357"/>
          </a:xfrm>
          <a:solidFill>
            <a:schemeClr val="accent1">
              <a:lumMod val="20000"/>
              <a:lumOff val="80000"/>
            </a:schemeClr>
          </a:solidFill>
        </p:spPr>
        <p:txBody>
          <a:bodyPr/>
          <a:lstStyle/>
          <a:p>
            <a:pPr>
              <a:buFontTx/>
              <a:buChar char="•"/>
            </a:pPr>
            <a:r>
              <a:rPr lang="tr-TR" altLang="en-US" sz="2400"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Elektriksel alanın cinsi, </a:t>
            </a:r>
          </a:p>
          <a:p>
            <a:pPr>
              <a:buFontTx/>
              <a:buNone/>
            </a:pPr>
            <a:endParaRPr lang="tr-TR" altLang="en-US" sz="2400"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a:p>
            <a:pPr>
              <a:buFontTx/>
              <a:buChar char="•"/>
            </a:pPr>
            <a:r>
              <a:rPr lang="tr-TR" altLang="en-US" sz="2400"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Elektrotlar ( bağlanma şekli, şekli,  yüzey alan oranı, elektrotların kaplaması), </a:t>
            </a:r>
          </a:p>
          <a:p>
            <a:pPr>
              <a:buFontTx/>
              <a:buNone/>
            </a:pPr>
            <a:endParaRPr lang="tr-TR" altLang="en-US" sz="2400"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a:p>
            <a:pPr>
              <a:buFontTx/>
              <a:buChar char="•"/>
            </a:pPr>
            <a:r>
              <a:rPr lang="tr-TR" altLang="en-US" sz="2400"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Gaz akış tertibatı ( basınç, kapasite, debi)</a:t>
            </a:r>
            <a:endParaRPr lang="en-US" altLang="en-US" sz="2400"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sp>
        <p:nvSpPr>
          <p:cNvPr id="2" name="Metin kutusu 1">
            <a:extLst>
              <a:ext uri="{FF2B5EF4-FFF2-40B4-BE49-F238E27FC236}">
                <a16:creationId xmlns:a16="http://schemas.microsoft.com/office/drawing/2014/main" id="{D0802AE5-C82A-BA86-8890-3FC33F0D0BE4}"/>
              </a:ext>
            </a:extLst>
          </p:cNvPr>
          <p:cNvSpPr txBox="1"/>
          <p:nvPr/>
        </p:nvSpPr>
        <p:spPr>
          <a:xfrm>
            <a:off x="11770589" y="6393129"/>
            <a:ext cx="421412" cy="464871"/>
          </a:xfrm>
          <a:prstGeom prst="rect">
            <a:avLst/>
          </a:prstGeom>
          <a:noFill/>
        </p:spPr>
        <p:txBody>
          <a:bodyPr wrap="square">
            <a:spAutoFit/>
          </a:bodyPr>
          <a:lstStyle/>
          <a:p>
            <a:pPr marR="0" lvl="0" algn="just">
              <a:lnSpc>
                <a:spcPct val="150000"/>
              </a:lnSpc>
              <a:spcBef>
                <a:spcPts val="0"/>
              </a:spcBef>
              <a:spcAft>
                <a:spcPts val="0"/>
              </a:spcAft>
            </a:pPr>
            <a:r>
              <a:rPr lang="tr-TR" sz="18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47</a:t>
            </a:r>
          </a:p>
        </p:txBody>
      </p:sp>
    </p:spTree>
    <p:extLst>
      <p:ext uri="{BB962C8B-B14F-4D97-AF65-F5344CB8AC3E}">
        <p14:creationId xmlns:p14="http://schemas.microsoft.com/office/powerpoint/2010/main" val="361559200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2" name="Rectangle 2">
            <a:extLst>
              <a:ext uri="{FF2B5EF4-FFF2-40B4-BE49-F238E27FC236}">
                <a16:creationId xmlns:a16="http://schemas.microsoft.com/office/drawing/2014/main" id="{023C11FC-FDA6-598C-13F4-5D751068A0B4}"/>
              </a:ext>
            </a:extLst>
          </p:cNvPr>
          <p:cNvSpPr>
            <a:spLocks noGrp="1" noChangeArrowheads="1"/>
          </p:cNvSpPr>
          <p:nvPr>
            <p:ph type="title"/>
          </p:nvPr>
        </p:nvSpPr>
        <p:spPr>
          <a:xfrm>
            <a:off x="0" y="1253331"/>
            <a:ext cx="10515600" cy="1325563"/>
          </a:xfrm>
        </p:spPr>
        <p:txBody>
          <a:bodyPr/>
          <a:lstStyle/>
          <a:p>
            <a:r>
              <a:rPr lang="tr-TR" altLang="en-US" b="1" dirty="0">
                <a:latin typeface="Calibri" panose="020F0502020204030204" pitchFamily="34" charset="0"/>
                <a:cs typeface="Calibri" panose="020F0502020204030204" pitchFamily="34" charset="0"/>
              </a:rPr>
              <a:t>2. İşlem Parametreleri</a:t>
            </a:r>
            <a:endParaRPr lang="en-US" altLang="en-US" b="1" dirty="0">
              <a:latin typeface="Calibri" panose="020F0502020204030204" pitchFamily="34" charset="0"/>
              <a:cs typeface="Calibri" panose="020F0502020204030204" pitchFamily="34" charset="0"/>
            </a:endParaRPr>
          </a:p>
        </p:txBody>
      </p:sp>
      <p:sp>
        <p:nvSpPr>
          <p:cNvPr id="317443" name="Rectangle 3">
            <a:extLst>
              <a:ext uri="{FF2B5EF4-FFF2-40B4-BE49-F238E27FC236}">
                <a16:creationId xmlns:a16="http://schemas.microsoft.com/office/drawing/2014/main" id="{6F9EEFF4-0D9B-3D46-2D74-13412E40F9D3}"/>
              </a:ext>
            </a:extLst>
          </p:cNvPr>
          <p:cNvSpPr>
            <a:spLocks noGrp="1" noChangeArrowheads="1"/>
          </p:cNvSpPr>
          <p:nvPr>
            <p:ph type="body" idx="1"/>
          </p:nvPr>
        </p:nvSpPr>
        <p:spPr>
          <a:xfrm>
            <a:off x="937924" y="2578410"/>
            <a:ext cx="4002211" cy="3173514"/>
          </a:xfrm>
          <a:solidFill>
            <a:schemeClr val="accent1">
              <a:lumMod val="20000"/>
              <a:lumOff val="80000"/>
            </a:schemeClr>
          </a:solidFill>
        </p:spPr>
        <p:txBody>
          <a:bodyPr>
            <a:normAutofit/>
          </a:bodyPr>
          <a:lstStyle/>
          <a:p>
            <a:pPr>
              <a:lnSpc>
                <a:spcPct val="100000"/>
              </a:lnSpc>
            </a:pPr>
            <a:r>
              <a:rPr lang="tr-TR" altLang="en-US" sz="2400"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Kullanılan gaz özellikleri</a:t>
            </a:r>
          </a:p>
          <a:p>
            <a:pPr>
              <a:lnSpc>
                <a:spcPct val="100000"/>
              </a:lnSpc>
            </a:pPr>
            <a:r>
              <a:rPr lang="tr-TR" altLang="en-US" sz="2400"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Uygulanan basınç </a:t>
            </a:r>
          </a:p>
          <a:p>
            <a:pPr>
              <a:lnSpc>
                <a:spcPct val="100000"/>
              </a:lnSpc>
            </a:pPr>
            <a:r>
              <a:rPr lang="tr-TR" altLang="en-US" sz="2400"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Uygulanan güç</a:t>
            </a:r>
          </a:p>
          <a:p>
            <a:pPr>
              <a:lnSpc>
                <a:spcPct val="100000"/>
              </a:lnSpc>
            </a:pPr>
            <a:r>
              <a:rPr lang="tr-TR" altLang="en-US" sz="2400"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Substrat özellikleri</a:t>
            </a:r>
          </a:p>
          <a:p>
            <a:pPr>
              <a:lnSpc>
                <a:spcPct val="100000"/>
              </a:lnSpc>
            </a:pPr>
            <a:r>
              <a:rPr lang="tr-TR" altLang="en-US" sz="2400"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Geçiş hızı</a:t>
            </a:r>
          </a:p>
          <a:p>
            <a:pPr>
              <a:lnSpc>
                <a:spcPct val="100000"/>
              </a:lnSpc>
            </a:pPr>
            <a:r>
              <a:rPr lang="tr-TR" altLang="en-US" sz="2400"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İşlem süresi</a:t>
            </a:r>
            <a:endParaRPr lang="en-US" altLang="en-US" sz="2400"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sp>
        <p:nvSpPr>
          <p:cNvPr id="317444" name="Rectangle 4">
            <a:extLst>
              <a:ext uri="{FF2B5EF4-FFF2-40B4-BE49-F238E27FC236}">
                <a16:creationId xmlns:a16="http://schemas.microsoft.com/office/drawing/2014/main" id="{C49825F5-AE5C-D5D9-7D23-6278F57C43D1}"/>
              </a:ext>
            </a:extLst>
          </p:cNvPr>
          <p:cNvSpPr>
            <a:spLocks noChangeArrowheads="1"/>
          </p:cNvSpPr>
          <p:nvPr/>
        </p:nvSpPr>
        <p:spPr bwMode="auto">
          <a:xfrm>
            <a:off x="2279650" y="1916113"/>
            <a:ext cx="7696200" cy="403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fontAlgn="base">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fontAlgn="base">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fontAlgn="base">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fontAlgn="base">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endParaRPr lang="en-US" altLang="en-US"/>
          </a:p>
        </p:txBody>
      </p:sp>
      <p:grpSp>
        <p:nvGrpSpPr>
          <p:cNvPr id="2" name="Grup 1">
            <a:extLst>
              <a:ext uri="{FF2B5EF4-FFF2-40B4-BE49-F238E27FC236}">
                <a16:creationId xmlns:a16="http://schemas.microsoft.com/office/drawing/2014/main" id="{046B6539-8206-33E0-6C23-76761B815F10}"/>
              </a:ext>
            </a:extLst>
          </p:cNvPr>
          <p:cNvGrpSpPr/>
          <p:nvPr/>
        </p:nvGrpSpPr>
        <p:grpSpPr>
          <a:xfrm>
            <a:off x="7042068" y="1916113"/>
            <a:ext cx="4815258" cy="4365081"/>
            <a:chOff x="7292895" y="1650849"/>
            <a:chExt cx="4899105" cy="4657738"/>
          </a:xfrm>
        </p:grpSpPr>
        <p:pic>
          <p:nvPicPr>
            <p:cNvPr id="3" name="Picture 2" descr="A scientific illustration of how plasma treatment works and how a plasma is created">
              <a:extLst>
                <a:ext uri="{FF2B5EF4-FFF2-40B4-BE49-F238E27FC236}">
                  <a16:creationId xmlns:a16="http://schemas.microsoft.com/office/drawing/2014/main" id="{609DE34D-728D-1304-FE51-A76022D51AE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92895" y="1650849"/>
              <a:ext cx="4899105" cy="464329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4" name="Metin kutusu 3">
              <a:extLst>
                <a:ext uri="{FF2B5EF4-FFF2-40B4-BE49-F238E27FC236}">
                  <a16:creationId xmlns:a16="http://schemas.microsoft.com/office/drawing/2014/main" id="{39BAF12F-45A8-9B16-3864-4476D95F8DB6}"/>
                </a:ext>
              </a:extLst>
            </p:cNvPr>
            <p:cNvSpPr txBox="1"/>
            <p:nvPr/>
          </p:nvSpPr>
          <p:spPr>
            <a:xfrm>
              <a:off x="7292895" y="6078699"/>
              <a:ext cx="4378925" cy="229888"/>
            </a:xfrm>
            <a:prstGeom prst="rect">
              <a:avLst/>
            </a:prstGeom>
            <a:noFill/>
          </p:spPr>
          <p:txBody>
            <a:bodyPr wrap="square">
              <a:spAutoFit/>
            </a:bodyPr>
            <a:lstStyle/>
            <a:p>
              <a:r>
                <a:rPr lang="en-US" sz="800" dirty="0">
                  <a:solidFill>
                    <a:schemeClr val="bg1"/>
                  </a:solidFill>
                </a:rPr>
                <a:t>https://plasmatreatment.co.uk/pt/plasma-technology-overview/plasma-treatment-explained</a:t>
              </a:r>
            </a:p>
          </p:txBody>
        </p:sp>
      </p:grpSp>
      <p:sp>
        <p:nvSpPr>
          <p:cNvPr id="5" name="Metin kutusu 4">
            <a:extLst>
              <a:ext uri="{FF2B5EF4-FFF2-40B4-BE49-F238E27FC236}">
                <a16:creationId xmlns:a16="http://schemas.microsoft.com/office/drawing/2014/main" id="{1A27CB0C-181B-AB0A-7EEE-5539518D41F7}"/>
              </a:ext>
            </a:extLst>
          </p:cNvPr>
          <p:cNvSpPr txBox="1"/>
          <p:nvPr/>
        </p:nvSpPr>
        <p:spPr>
          <a:xfrm>
            <a:off x="11770589" y="6393129"/>
            <a:ext cx="421412" cy="464871"/>
          </a:xfrm>
          <a:prstGeom prst="rect">
            <a:avLst/>
          </a:prstGeom>
          <a:noFill/>
        </p:spPr>
        <p:txBody>
          <a:bodyPr wrap="square">
            <a:spAutoFit/>
          </a:bodyPr>
          <a:lstStyle/>
          <a:p>
            <a:pPr marR="0" lvl="0" algn="just">
              <a:lnSpc>
                <a:spcPct val="150000"/>
              </a:lnSpc>
              <a:spcBef>
                <a:spcPts val="0"/>
              </a:spcBef>
              <a:spcAft>
                <a:spcPts val="0"/>
              </a:spcAft>
            </a:pPr>
            <a:r>
              <a:rPr lang="tr-TR" sz="18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48</a:t>
            </a:r>
          </a:p>
        </p:txBody>
      </p:sp>
    </p:spTree>
    <p:extLst>
      <p:ext uri="{BB962C8B-B14F-4D97-AF65-F5344CB8AC3E}">
        <p14:creationId xmlns:p14="http://schemas.microsoft.com/office/powerpoint/2010/main" val="267544474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etin kutusu 4">
            <a:extLst>
              <a:ext uri="{FF2B5EF4-FFF2-40B4-BE49-F238E27FC236}">
                <a16:creationId xmlns:a16="http://schemas.microsoft.com/office/drawing/2014/main" id="{35A328FD-E1C2-4407-F249-6CA1D78465C6}"/>
              </a:ext>
            </a:extLst>
          </p:cNvPr>
          <p:cNvSpPr txBox="1"/>
          <p:nvPr/>
        </p:nvSpPr>
        <p:spPr>
          <a:xfrm>
            <a:off x="1" y="5879110"/>
            <a:ext cx="6097978" cy="215444"/>
          </a:xfrm>
          <a:prstGeom prst="rect">
            <a:avLst/>
          </a:prstGeom>
          <a:noFill/>
        </p:spPr>
        <p:txBody>
          <a:bodyPr wrap="square">
            <a:spAutoFit/>
          </a:bodyPr>
          <a:lstStyle/>
          <a:p>
            <a:r>
              <a:rPr lang="en-US" sz="800" dirty="0"/>
              <a:t>https://plasmatreatment.co.uk/knowledge-base/knowledge-articles/160-let-s-talk-about-getting-to-know-your-plasma</a:t>
            </a:r>
          </a:p>
        </p:txBody>
      </p:sp>
      <p:pic>
        <p:nvPicPr>
          <p:cNvPr id="7170" name="Picture 2" descr="Figure 9-12">
            <a:extLst>
              <a:ext uri="{FF2B5EF4-FFF2-40B4-BE49-F238E27FC236}">
                <a16:creationId xmlns:a16="http://schemas.microsoft.com/office/drawing/2014/main" id="{1E0D615F-4E38-4162-DD25-3E41E3579A5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988272"/>
            <a:ext cx="12192000" cy="3546475"/>
          </a:xfrm>
          <a:prstGeom prst="rect">
            <a:avLst/>
          </a:prstGeom>
          <a:noFill/>
          <a:extLst>
            <a:ext uri="{909E8E84-426E-40DD-AFC4-6F175D3DCCD1}">
              <a14:hiddenFill xmlns:a14="http://schemas.microsoft.com/office/drawing/2010/main">
                <a:solidFill>
                  <a:srgbClr val="FFFFFF"/>
                </a:solidFill>
              </a14:hiddenFill>
            </a:ext>
          </a:extLst>
        </p:spPr>
      </p:pic>
      <p:sp>
        <p:nvSpPr>
          <p:cNvPr id="2" name="Metin kutusu 1">
            <a:extLst>
              <a:ext uri="{FF2B5EF4-FFF2-40B4-BE49-F238E27FC236}">
                <a16:creationId xmlns:a16="http://schemas.microsoft.com/office/drawing/2014/main" id="{8EBDF949-121A-037B-CF61-BEF2B478D312}"/>
              </a:ext>
            </a:extLst>
          </p:cNvPr>
          <p:cNvSpPr txBox="1"/>
          <p:nvPr/>
        </p:nvSpPr>
        <p:spPr>
          <a:xfrm>
            <a:off x="11770589" y="6393129"/>
            <a:ext cx="421412" cy="464871"/>
          </a:xfrm>
          <a:prstGeom prst="rect">
            <a:avLst/>
          </a:prstGeom>
          <a:noFill/>
        </p:spPr>
        <p:txBody>
          <a:bodyPr wrap="square">
            <a:spAutoFit/>
          </a:bodyPr>
          <a:lstStyle/>
          <a:p>
            <a:pPr marR="0" lvl="0" algn="just">
              <a:lnSpc>
                <a:spcPct val="150000"/>
              </a:lnSpc>
              <a:spcBef>
                <a:spcPts val="0"/>
              </a:spcBef>
              <a:spcAft>
                <a:spcPts val="0"/>
              </a:spcAft>
            </a:pPr>
            <a:r>
              <a:rPr lang="tr-TR" sz="18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49</a:t>
            </a:r>
          </a:p>
        </p:txBody>
      </p:sp>
    </p:spTree>
    <p:extLst>
      <p:ext uri="{BB962C8B-B14F-4D97-AF65-F5344CB8AC3E}">
        <p14:creationId xmlns:p14="http://schemas.microsoft.com/office/powerpoint/2010/main" val="131185997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Dikdörtgen 11">
            <a:extLst>
              <a:ext uri="{FF2B5EF4-FFF2-40B4-BE49-F238E27FC236}">
                <a16:creationId xmlns:a16="http://schemas.microsoft.com/office/drawing/2014/main" id="{15D078C1-0725-A17B-54A5-CB1CE13FC94C}"/>
              </a:ext>
            </a:extLst>
          </p:cNvPr>
          <p:cNvSpPr/>
          <p:nvPr/>
        </p:nvSpPr>
        <p:spPr>
          <a:xfrm>
            <a:off x="3268435" y="1751460"/>
            <a:ext cx="5308271" cy="863930"/>
          </a:xfrm>
          <a:prstGeom prst="rect">
            <a:avLst/>
          </a:prstGeom>
          <a:solidFill>
            <a:srgbClr val="BA99CD"/>
          </a:solidFill>
        </p:spPr>
        <p:style>
          <a:lnRef idx="0">
            <a:schemeClr val="accent3"/>
          </a:lnRef>
          <a:fillRef idx="3">
            <a:schemeClr val="accent3"/>
          </a:fillRef>
          <a:effectRef idx="3">
            <a:schemeClr val="accent3"/>
          </a:effectRef>
          <a:fontRef idx="minor">
            <a:schemeClr val="lt1"/>
          </a:fontRef>
        </p:style>
        <p:txBody>
          <a:bodyPr rtlCol="0" anchor="ctr"/>
          <a:lstStyle/>
          <a:p>
            <a:pPr algn="ctr"/>
            <a:r>
              <a:rPr lang="tr-TR" sz="3000" dirty="0">
                <a:effectLst>
                  <a:outerShdw blurRad="38100" dist="38100" dir="2700000" algn="tl">
                    <a:srgbClr val="000000">
                      <a:alpha val="43137"/>
                    </a:srgbClr>
                  </a:outerShdw>
                </a:effectLst>
              </a:rPr>
              <a:t>PLAZMA GAZLARI</a:t>
            </a:r>
            <a:endParaRPr lang="en-US" sz="3000" dirty="0">
              <a:effectLst>
                <a:outerShdw blurRad="38100" dist="38100" dir="2700000" algn="tl">
                  <a:srgbClr val="000000">
                    <a:alpha val="43137"/>
                  </a:srgbClr>
                </a:outerShdw>
              </a:effectLst>
            </a:endParaRPr>
          </a:p>
        </p:txBody>
      </p:sp>
      <p:sp>
        <p:nvSpPr>
          <p:cNvPr id="13" name="Dikdörtgen 12">
            <a:extLst>
              <a:ext uri="{FF2B5EF4-FFF2-40B4-BE49-F238E27FC236}">
                <a16:creationId xmlns:a16="http://schemas.microsoft.com/office/drawing/2014/main" id="{FDBBFB7E-E3D2-37D3-C48C-19D65797E0B8}"/>
              </a:ext>
            </a:extLst>
          </p:cNvPr>
          <p:cNvSpPr/>
          <p:nvPr/>
        </p:nvSpPr>
        <p:spPr>
          <a:xfrm>
            <a:off x="951263" y="2841323"/>
            <a:ext cx="2252352" cy="1742552"/>
          </a:xfrm>
          <a:prstGeom prst="rect">
            <a:avLst/>
          </a:prstGeom>
          <a:solidFill>
            <a:srgbClr val="BA99CD"/>
          </a:solidFill>
        </p:spPr>
        <p:style>
          <a:lnRef idx="0">
            <a:schemeClr val="accent3"/>
          </a:lnRef>
          <a:fillRef idx="3">
            <a:schemeClr val="accent3"/>
          </a:fillRef>
          <a:effectRef idx="3">
            <a:schemeClr val="accent3"/>
          </a:effectRef>
          <a:fontRef idx="minor">
            <a:schemeClr val="lt1"/>
          </a:fontRef>
        </p:style>
        <p:txBody>
          <a:bodyPr rtlCol="0" anchor="ctr"/>
          <a:lstStyle/>
          <a:p>
            <a:pPr algn="ctr"/>
            <a:r>
              <a:rPr lang="tr-TR" sz="3000" dirty="0">
                <a:effectLst>
                  <a:outerShdw blurRad="38100" dist="38100" dir="2700000" algn="tl">
                    <a:srgbClr val="000000">
                      <a:alpha val="43137"/>
                    </a:srgbClr>
                  </a:outerShdw>
                </a:effectLst>
              </a:rPr>
              <a:t>Oksijen İçeren Plazmalar</a:t>
            </a:r>
            <a:endParaRPr lang="en-US" sz="3000" dirty="0">
              <a:effectLst>
                <a:outerShdw blurRad="38100" dist="38100" dir="2700000" algn="tl">
                  <a:srgbClr val="000000">
                    <a:alpha val="43137"/>
                  </a:srgbClr>
                </a:outerShdw>
              </a:effectLst>
            </a:endParaRPr>
          </a:p>
        </p:txBody>
      </p:sp>
      <p:sp>
        <p:nvSpPr>
          <p:cNvPr id="14" name="Dikdörtgen 13">
            <a:extLst>
              <a:ext uri="{FF2B5EF4-FFF2-40B4-BE49-F238E27FC236}">
                <a16:creationId xmlns:a16="http://schemas.microsoft.com/office/drawing/2014/main" id="{DF9D515B-5D1B-8F21-41D9-5398B917F626}"/>
              </a:ext>
            </a:extLst>
          </p:cNvPr>
          <p:cNvSpPr/>
          <p:nvPr/>
        </p:nvSpPr>
        <p:spPr>
          <a:xfrm>
            <a:off x="3540084" y="2850078"/>
            <a:ext cx="2252352" cy="1742552"/>
          </a:xfrm>
          <a:prstGeom prst="rect">
            <a:avLst/>
          </a:prstGeom>
          <a:solidFill>
            <a:srgbClr val="BA99CD"/>
          </a:solidFill>
        </p:spPr>
        <p:style>
          <a:lnRef idx="0">
            <a:schemeClr val="accent3"/>
          </a:lnRef>
          <a:fillRef idx="3">
            <a:schemeClr val="accent3"/>
          </a:fillRef>
          <a:effectRef idx="3">
            <a:schemeClr val="accent3"/>
          </a:effectRef>
          <a:fontRef idx="minor">
            <a:schemeClr val="lt1"/>
          </a:fontRef>
        </p:style>
        <p:txBody>
          <a:bodyPr rtlCol="0" anchor="ctr"/>
          <a:lstStyle/>
          <a:p>
            <a:pPr algn="ctr"/>
            <a:r>
              <a:rPr lang="tr-TR" sz="3000" dirty="0">
                <a:effectLst>
                  <a:outerShdw blurRad="38100" dist="38100" dir="2700000" algn="tl">
                    <a:srgbClr val="000000">
                      <a:alpha val="43137"/>
                    </a:srgbClr>
                  </a:outerShdw>
                </a:effectLst>
              </a:rPr>
              <a:t>Azot ve Amonyak İçeren Plazmalar</a:t>
            </a:r>
            <a:endParaRPr lang="en-US" sz="3000" dirty="0">
              <a:effectLst>
                <a:outerShdw blurRad="38100" dist="38100" dir="2700000" algn="tl">
                  <a:srgbClr val="000000">
                    <a:alpha val="43137"/>
                  </a:srgbClr>
                </a:outerShdw>
              </a:effectLst>
            </a:endParaRPr>
          </a:p>
        </p:txBody>
      </p:sp>
      <p:sp>
        <p:nvSpPr>
          <p:cNvPr id="15" name="Dikdörtgen 14">
            <a:extLst>
              <a:ext uri="{FF2B5EF4-FFF2-40B4-BE49-F238E27FC236}">
                <a16:creationId xmlns:a16="http://schemas.microsoft.com/office/drawing/2014/main" id="{40D484D2-BF57-58C2-97E4-D18859FB171A}"/>
              </a:ext>
            </a:extLst>
          </p:cNvPr>
          <p:cNvSpPr/>
          <p:nvPr/>
        </p:nvSpPr>
        <p:spPr>
          <a:xfrm>
            <a:off x="6128905" y="2850078"/>
            <a:ext cx="2252352" cy="1742552"/>
          </a:xfrm>
          <a:prstGeom prst="rect">
            <a:avLst/>
          </a:prstGeom>
          <a:solidFill>
            <a:srgbClr val="BA99CD"/>
          </a:solidFill>
        </p:spPr>
        <p:style>
          <a:lnRef idx="0">
            <a:schemeClr val="accent3"/>
          </a:lnRef>
          <a:fillRef idx="3">
            <a:schemeClr val="accent3"/>
          </a:fillRef>
          <a:effectRef idx="3">
            <a:schemeClr val="accent3"/>
          </a:effectRef>
          <a:fontRef idx="minor">
            <a:schemeClr val="lt1"/>
          </a:fontRef>
        </p:style>
        <p:txBody>
          <a:bodyPr rtlCol="0" anchor="ctr"/>
          <a:lstStyle/>
          <a:p>
            <a:pPr algn="ctr"/>
            <a:r>
              <a:rPr lang="tr-TR" sz="3000" dirty="0">
                <a:effectLst>
                  <a:outerShdw blurRad="38100" dist="38100" dir="2700000" algn="tl">
                    <a:srgbClr val="000000">
                      <a:alpha val="43137"/>
                    </a:srgbClr>
                  </a:outerShdw>
                </a:effectLst>
              </a:rPr>
              <a:t>Flor İçeren Plazmalar</a:t>
            </a:r>
            <a:endParaRPr lang="en-US" sz="3000" dirty="0">
              <a:effectLst>
                <a:outerShdw blurRad="38100" dist="38100" dir="2700000" algn="tl">
                  <a:srgbClr val="000000">
                    <a:alpha val="43137"/>
                  </a:srgbClr>
                </a:outerShdw>
              </a:effectLst>
            </a:endParaRPr>
          </a:p>
        </p:txBody>
      </p:sp>
      <p:sp>
        <p:nvSpPr>
          <p:cNvPr id="16" name="Dikdörtgen 15">
            <a:extLst>
              <a:ext uri="{FF2B5EF4-FFF2-40B4-BE49-F238E27FC236}">
                <a16:creationId xmlns:a16="http://schemas.microsoft.com/office/drawing/2014/main" id="{3F907D22-A6AB-9A5A-9C38-C456EA297856}"/>
              </a:ext>
            </a:extLst>
          </p:cNvPr>
          <p:cNvSpPr/>
          <p:nvPr/>
        </p:nvSpPr>
        <p:spPr>
          <a:xfrm>
            <a:off x="8717726" y="2850078"/>
            <a:ext cx="2252352" cy="1742552"/>
          </a:xfrm>
          <a:prstGeom prst="rect">
            <a:avLst/>
          </a:prstGeom>
          <a:solidFill>
            <a:srgbClr val="BA99CD"/>
          </a:solidFill>
        </p:spPr>
        <p:style>
          <a:lnRef idx="0">
            <a:schemeClr val="accent3"/>
          </a:lnRef>
          <a:fillRef idx="3">
            <a:schemeClr val="accent3"/>
          </a:fillRef>
          <a:effectRef idx="3">
            <a:schemeClr val="accent3"/>
          </a:effectRef>
          <a:fontRef idx="minor">
            <a:schemeClr val="lt1"/>
          </a:fontRef>
        </p:style>
        <p:txBody>
          <a:bodyPr rtlCol="0" anchor="ctr"/>
          <a:lstStyle/>
          <a:p>
            <a:pPr algn="ctr"/>
            <a:r>
              <a:rPr lang="tr-TR" sz="3000" dirty="0" err="1">
                <a:effectLst>
                  <a:outerShdw blurRad="38100" dist="38100" dir="2700000" algn="tl">
                    <a:srgbClr val="000000">
                      <a:alpha val="43137"/>
                    </a:srgbClr>
                  </a:outerShdw>
                </a:effectLst>
              </a:rPr>
              <a:t>Soygaz</a:t>
            </a:r>
            <a:r>
              <a:rPr lang="tr-TR" sz="3000" dirty="0">
                <a:effectLst>
                  <a:outerShdw blurRad="38100" dist="38100" dir="2700000" algn="tl">
                    <a:srgbClr val="000000">
                      <a:alpha val="43137"/>
                    </a:srgbClr>
                  </a:outerShdw>
                </a:effectLst>
              </a:rPr>
              <a:t> İçeren Plazmalar</a:t>
            </a:r>
            <a:endParaRPr lang="en-US" sz="3000" dirty="0">
              <a:effectLst>
                <a:outerShdw blurRad="38100" dist="38100" dir="2700000" algn="tl">
                  <a:srgbClr val="000000">
                    <a:alpha val="43137"/>
                  </a:srgbClr>
                </a:outerShdw>
              </a:effectLst>
            </a:endParaRPr>
          </a:p>
        </p:txBody>
      </p:sp>
      <p:sp>
        <p:nvSpPr>
          <p:cNvPr id="17" name="Metin kutusu 16">
            <a:extLst>
              <a:ext uri="{FF2B5EF4-FFF2-40B4-BE49-F238E27FC236}">
                <a16:creationId xmlns:a16="http://schemas.microsoft.com/office/drawing/2014/main" id="{9B0C3E15-C091-903F-BCA9-FE76D9E8DF45}"/>
              </a:ext>
            </a:extLst>
          </p:cNvPr>
          <p:cNvSpPr txBox="1"/>
          <p:nvPr/>
        </p:nvSpPr>
        <p:spPr>
          <a:xfrm>
            <a:off x="883475" y="4714806"/>
            <a:ext cx="2377915" cy="1200329"/>
          </a:xfrm>
          <a:prstGeom prst="rect">
            <a:avLst/>
          </a:prstGeom>
          <a:noFill/>
        </p:spPr>
        <p:txBody>
          <a:bodyPr wrap="square" rtlCol="0">
            <a:spAutoFit/>
          </a:bodyPr>
          <a:lstStyle/>
          <a:p>
            <a:pPr marL="285750" indent="-285750">
              <a:buFont typeface="Arial" panose="020B0604020202020204" pitchFamily="34" charset="0"/>
              <a:buChar char="•"/>
            </a:pPr>
            <a:r>
              <a:rPr lang="tr-TR" dirty="0">
                <a:effectLst>
                  <a:outerShdw blurRad="38100" dist="38100" dir="2700000" algn="tl">
                    <a:srgbClr val="000000">
                      <a:alpha val="43137"/>
                    </a:srgbClr>
                  </a:outerShdw>
                </a:effectLst>
              </a:rPr>
              <a:t>Yüzey aktivasyonu</a:t>
            </a:r>
          </a:p>
          <a:p>
            <a:pPr marL="285750" indent="-285750">
              <a:buFont typeface="Arial" panose="020B0604020202020204" pitchFamily="34" charset="0"/>
              <a:buChar char="•"/>
            </a:pPr>
            <a:r>
              <a:rPr lang="tr-TR" dirty="0">
                <a:effectLst>
                  <a:outerShdw blurRad="38100" dist="38100" dir="2700000" algn="tl">
                    <a:srgbClr val="000000">
                      <a:alpha val="43137"/>
                    </a:srgbClr>
                  </a:outerShdw>
                </a:effectLst>
              </a:rPr>
              <a:t>Yüzey aşındırma</a:t>
            </a:r>
          </a:p>
          <a:p>
            <a:pPr marL="285750" indent="-285750">
              <a:buFont typeface="Arial" panose="020B0604020202020204" pitchFamily="34" charset="0"/>
              <a:buChar char="•"/>
            </a:pPr>
            <a:r>
              <a:rPr lang="tr-TR" dirty="0" err="1">
                <a:effectLst>
                  <a:outerShdw blurRad="38100" dist="38100" dir="2700000" algn="tl">
                    <a:srgbClr val="000000">
                      <a:alpha val="43137"/>
                    </a:srgbClr>
                  </a:outerShdw>
                </a:effectLst>
              </a:rPr>
              <a:t>Hidrofilite</a:t>
            </a:r>
            <a:r>
              <a:rPr lang="tr-TR" dirty="0">
                <a:effectLst>
                  <a:outerShdw blurRad="38100" dist="38100" dir="2700000" algn="tl">
                    <a:srgbClr val="000000">
                      <a:alpha val="43137"/>
                    </a:srgbClr>
                  </a:outerShdw>
                </a:effectLst>
              </a:rPr>
              <a:t> artışı</a:t>
            </a:r>
          </a:p>
          <a:p>
            <a:pPr marL="285750" indent="-285750">
              <a:buFont typeface="Arial" panose="020B0604020202020204" pitchFamily="34" charset="0"/>
              <a:buChar char="•"/>
            </a:pPr>
            <a:r>
              <a:rPr lang="tr-TR" dirty="0">
                <a:effectLst>
                  <a:outerShdw blurRad="38100" dist="38100" dir="2700000" algn="tl">
                    <a:srgbClr val="000000">
                      <a:alpha val="43137"/>
                    </a:srgbClr>
                  </a:outerShdw>
                </a:effectLst>
              </a:rPr>
              <a:t>-C-O-, -C=O, -C-O-O</a:t>
            </a:r>
            <a:endParaRPr lang="en-US" dirty="0">
              <a:effectLst>
                <a:outerShdw blurRad="38100" dist="38100" dir="2700000" algn="tl">
                  <a:srgbClr val="000000">
                    <a:alpha val="43137"/>
                  </a:srgbClr>
                </a:outerShdw>
              </a:effectLst>
            </a:endParaRPr>
          </a:p>
        </p:txBody>
      </p:sp>
      <p:sp>
        <p:nvSpPr>
          <p:cNvPr id="18" name="Metin kutusu 17">
            <a:extLst>
              <a:ext uri="{FF2B5EF4-FFF2-40B4-BE49-F238E27FC236}">
                <a16:creationId xmlns:a16="http://schemas.microsoft.com/office/drawing/2014/main" id="{91F1E9B9-2291-0A90-48D7-8FC8462CCD74}"/>
              </a:ext>
            </a:extLst>
          </p:cNvPr>
          <p:cNvSpPr txBox="1"/>
          <p:nvPr/>
        </p:nvSpPr>
        <p:spPr>
          <a:xfrm>
            <a:off x="3465796" y="4720742"/>
            <a:ext cx="2400927" cy="1200329"/>
          </a:xfrm>
          <a:prstGeom prst="rect">
            <a:avLst/>
          </a:prstGeom>
          <a:noFill/>
        </p:spPr>
        <p:txBody>
          <a:bodyPr wrap="square" rtlCol="0">
            <a:spAutoFit/>
          </a:bodyPr>
          <a:lstStyle/>
          <a:p>
            <a:pPr marL="285750" indent="-285750">
              <a:buFont typeface="Arial" panose="020B0604020202020204" pitchFamily="34" charset="0"/>
              <a:buChar char="•"/>
            </a:pPr>
            <a:r>
              <a:rPr lang="tr-TR" dirty="0">
                <a:effectLst>
                  <a:outerShdw blurRad="38100" dist="38100" dir="2700000" algn="tl">
                    <a:srgbClr val="000000">
                      <a:alpha val="43137"/>
                    </a:srgbClr>
                  </a:outerShdw>
                </a:effectLst>
              </a:rPr>
              <a:t>Yüzey aktivasyonu</a:t>
            </a:r>
          </a:p>
          <a:p>
            <a:pPr marL="285750" indent="-285750">
              <a:buFont typeface="Arial" panose="020B0604020202020204" pitchFamily="34" charset="0"/>
              <a:buChar char="•"/>
            </a:pPr>
            <a:r>
              <a:rPr lang="tr-TR" dirty="0">
                <a:effectLst>
                  <a:outerShdw blurRad="38100" dist="38100" dir="2700000" algn="tl">
                    <a:srgbClr val="000000">
                      <a:alpha val="43137"/>
                    </a:srgbClr>
                  </a:outerShdw>
                </a:effectLst>
              </a:rPr>
              <a:t>-NH2 ve N türevi fonksiyonel gruplar</a:t>
            </a:r>
          </a:p>
          <a:p>
            <a:pPr marL="285750" indent="-285750">
              <a:buFont typeface="Arial" panose="020B0604020202020204" pitchFamily="34" charset="0"/>
              <a:buChar char="•"/>
            </a:pPr>
            <a:r>
              <a:rPr lang="tr-TR" dirty="0">
                <a:effectLst>
                  <a:outerShdw blurRad="38100" dist="38100" dir="2700000" algn="tl">
                    <a:srgbClr val="000000">
                      <a:alpha val="43137"/>
                    </a:srgbClr>
                  </a:outerShdw>
                </a:effectLst>
              </a:rPr>
              <a:t>BM ile uyum artması</a:t>
            </a:r>
            <a:endParaRPr lang="en-US" dirty="0">
              <a:effectLst>
                <a:outerShdw blurRad="38100" dist="38100" dir="2700000" algn="tl">
                  <a:srgbClr val="000000">
                    <a:alpha val="43137"/>
                  </a:srgbClr>
                </a:outerShdw>
              </a:effectLst>
            </a:endParaRPr>
          </a:p>
        </p:txBody>
      </p:sp>
      <p:sp>
        <p:nvSpPr>
          <p:cNvPr id="19" name="Metin kutusu 18">
            <a:extLst>
              <a:ext uri="{FF2B5EF4-FFF2-40B4-BE49-F238E27FC236}">
                <a16:creationId xmlns:a16="http://schemas.microsoft.com/office/drawing/2014/main" id="{40AE2F05-01CB-D267-8C81-26DB5E5D5FCC}"/>
              </a:ext>
            </a:extLst>
          </p:cNvPr>
          <p:cNvSpPr txBox="1"/>
          <p:nvPr/>
        </p:nvSpPr>
        <p:spPr>
          <a:xfrm>
            <a:off x="6070767" y="4702017"/>
            <a:ext cx="2646959" cy="1200329"/>
          </a:xfrm>
          <a:prstGeom prst="rect">
            <a:avLst/>
          </a:prstGeom>
          <a:noFill/>
        </p:spPr>
        <p:txBody>
          <a:bodyPr wrap="square" rtlCol="0">
            <a:spAutoFit/>
          </a:bodyPr>
          <a:lstStyle/>
          <a:p>
            <a:pPr marL="285750" indent="-285750">
              <a:buFont typeface="Arial" panose="020B0604020202020204" pitchFamily="34" charset="0"/>
              <a:buChar char="•"/>
            </a:pPr>
            <a:r>
              <a:rPr lang="tr-TR" dirty="0">
                <a:effectLst>
                  <a:outerShdw blurRad="38100" dist="38100" dir="2700000" algn="tl">
                    <a:srgbClr val="000000">
                      <a:alpha val="43137"/>
                    </a:srgbClr>
                  </a:outerShdw>
                </a:effectLst>
              </a:rPr>
              <a:t>Yüzey aktivasyonu</a:t>
            </a:r>
          </a:p>
          <a:p>
            <a:pPr marL="285750" indent="-285750">
              <a:buFont typeface="Arial" panose="020B0604020202020204" pitchFamily="34" charset="0"/>
              <a:buChar char="•"/>
            </a:pPr>
            <a:r>
              <a:rPr lang="tr-TR" dirty="0">
                <a:effectLst>
                  <a:outerShdw blurRad="38100" dist="38100" dir="2700000" algn="tl">
                    <a:srgbClr val="000000">
                      <a:alpha val="43137"/>
                    </a:srgbClr>
                  </a:outerShdw>
                </a:effectLst>
              </a:rPr>
              <a:t>Flor içeren fonksiyonel gruplar</a:t>
            </a:r>
          </a:p>
          <a:p>
            <a:pPr marL="285750" indent="-285750">
              <a:buFont typeface="Arial" panose="020B0604020202020204" pitchFamily="34" charset="0"/>
              <a:buChar char="•"/>
            </a:pPr>
            <a:r>
              <a:rPr lang="tr-TR" dirty="0" err="1">
                <a:effectLst>
                  <a:outerShdw blurRad="38100" dist="38100" dir="2700000" algn="tl">
                    <a:srgbClr val="000000">
                      <a:alpha val="43137"/>
                    </a:srgbClr>
                  </a:outerShdw>
                </a:effectLst>
              </a:rPr>
              <a:t>Hidrofobluğun</a:t>
            </a:r>
            <a:r>
              <a:rPr lang="tr-TR" dirty="0">
                <a:effectLst>
                  <a:outerShdw blurRad="38100" dist="38100" dir="2700000" algn="tl">
                    <a:srgbClr val="000000">
                      <a:alpha val="43137"/>
                    </a:srgbClr>
                  </a:outerShdw>
                </a:effectLst>
              </a:rPr>
              <a:t> artması</a:t>
            </a:r>
            <a:endParaRPr lang="en-US" dirty="0">
              <a:effectLst>
                <a:outerShdw blurRad="38100" dist="38100" dir="2700000" algn="tl">
                  <a:srgbClr val="000000">
                    <a:alpha val="43137"/>
                  </a:srgbClr>
                </a:outerShdw>
              </a:effectLst>
            </a:endParaRPr>
          </a:p>
        </p:txBody>
      </p:sp>
      <p:sp>
        <p:nvSpPr>
          <p:cNvPr id="20" name="Metin kutusu 19">
            <a:extLst>
              <a:ext uri="{FF2B5EF4-FFF2-40B4-BE49-F238E27FC236}">
                <a16:creationId xmlns:a16="http://schemas.microsoft.com/office/drawing/2014/main" id="{C520CB7D-03F9-BE35-D049-8E935147F3F7}"/>
              </a:ext>
            </a:extLst>
          </p:cNvPr>
          <p:cNvSpPr txBox="1"/>
          <p:nvPr/>
        </p:nvSpPr>
        <p:spPr>
          <a:xfrm>
            <a:off x="8717726" y="4722268"/>
            <a:ext cx="2377915" cy="1200329"/>
          </a:xfrm>
          <a:prstGeom prst="rect">
            <a:avLst/>
          </a:prstGeom>
          <a:noFill/>
        </p:spPr>
        <p:txBody>
          <a:bodyPr wrap="square" rtlCol="0">
            <a:spAutoFit/>
          </a:bodyPr>
          <a:lstStyle/>
          <a:p>
            <a:pPr marL="285750" indent="-285750">
              <a:buFont typeface="Arial" panose="020B0604020202020204" pitchFamily="34" charset="0"/>
              <a:buChar char="•"/>
            </a:pPr>
            <a:r>
              <a:rPr lang="tr-TR" dirty="0">
                <a:effectLst>
                  <a:outerShdw blurRad="38100" dist="38100" dir="2700000" algn="tl">
                    <a:srgbClr val="000000">
                      <a:alpha val="43137"/>
                    </a:srgbClr>
                  </a:outerShdw>
                </a:effectLst>
              </a:rPr>
              <a:t>Yüzey aşındırma</a:t>
            </a:r>
          </a:p>
          <a:p>
            <a:pPr marL="285750" indent="-285750">
              <a:buFont typeface="Arial" panose="020B0604020202020204" pitchFamily="34" charset="0"/>
              <a:buChar char="•"/>
            </a:pPr>
            <a:r>
              <a:rPr lang="tr-TR" dirty="0">
                <a:effectLst>
                  <a:outerShdw blurRad="38100" dist="38100" dir="2700000" algn="tl">
                    <a:srgbClr val="000000">
                      <a:alpha val="43137"/>
                    </a:srgbClr>
                  </a:outerShdw>
                </a:effectLst>
              </a:rPr>
              <a:t>Yüzey aktivasyonu</a:t>
            </a:r>
          </a:p>
          <a:p>
            <a:pPr marL="285750" indent="-285750">
              <a:buFont typeface="Arial" panose="020B0604020202020204" pitchFamily="34" charset="0"/>
              <a:buChar char="•"/>
            </a:pPr>
            <a:r>
              <a:rPr lang="tr-TR" dirty="0" err="1">
                <a:effectLst>
                  <a:outerShdw blurRad="38100" dist="38100" dir="2700000" algn="tl">
                    <a:srgbClr val="000000">
                      <a:alpha val="43137"/>
                    </a:srgbClr>
                  </a:outerShdw>
                </a:effectLst>
              </a:rPr>
              <a:t>Hidrofilite</a:t>
            </a:r>
            <a:r>
              <a:rPr lang="tr-TR" dirty="0">
                <a:effectLst>
                  <a:outerShdw blurRad="38100" dist="38100" dir="2700000" algn="tl">
                    <a:srgbClr val="000000">
                      <a:alpha val="43137"/>
                    </a:srgbClr>
                  </a:outerShdw>
                </a:effectLst>
              </a:rPr>
              <a:t> artışı</a:t>
            </a:r>
          </a:p>
          <a:p>
            <a:pPr marL="285750" indent="-285750">
              <a:buFont typeface="Arial" panose="020B0604020202020204" pitchFamily="34" charset="0"/>
              <a:buChar char="•"/>
            </a:pPr>
            <a:r>
              <a:rPr lang="tr-TR" dirty="0">
                <a:effectLst>
                  <a:outerShdw blurRad="38100" dist="38100" dir="2700000" algn="tl">
                    <a:srgbClr val="000000">
                      <a:alpha val="43137"/>
                    </a:srgbClr>
                  </a:outerShdw>
                </a:effectLst>
              </a:rPr>
              <a:t>-C-O-, -C=O, -C-O-O</a:t>
            </a:r>
            <a:endParaRPr lang="en-US" dirty="0">
              <a:effectLst>
                <a:outerShdw blurRad="38100" dist="38100" dir="2700000" algn="tl">
                  <a:srgbClr val="000000">
                    <a:alpha val="43137"/>
                  </a:srgbClr>
                </a:outerShdw>
              </a:effectLst>
            </a:endParaRPr>
          </a:p>
        </p:txBody>
      </p:sp>
      <p:sp>
        <p:nvSpPr>
          <p:cNvPr id="2" name="Metin kutusu 1">
            <a:extLst>
              <a:ext uri="{FF2B5EF4-FFF2-40B4-BE49-F238E27FC236}">
                <a16:creationId xmlns:a16="http://schemas.microsoft.com/office/drawing/2014/main" id="{DFE67BFA-136A-2341-E59C-8C1A8992083C}"/>
              </a:ext>
            </a:extLst>
          </p:cNvPr>
          <p:cNvSpPr txBox="1"/>
          <p:nvPr/>
        </p:nvSpPr>
        <p:spPr>
          <a:xfrm>
            <a:off x="11770589" y="6393129"/>
            <a:ext cx="421412" cy="464871"/>
          </a:xfrm>
          <a:prstGeom prst="rect">
            <a:avLst/>
          </a:prstGeom>
          <a:noFill/>
        </p:spPr>
        <p:txBody>
          <a:bodyPr wrap="square">
            <a:spAutoFit/>
          </a:bodyPr>
          <a:lstStyle/>
          <a:p>
            <a:pPr marR="0" lvl="0" algn="just">
              <a:lnSpc>
                <a:spcPct val="150000"/>
              </a:lnSpc>
              <a:spcBef>
                <a:spcPts val="0"/>
              </a:spcBef>
              <a:spcAft>
                <a:spcPts val="0"/>
              </a:spcAft>
            </a:pPr>
            <a:r>
              <a:rPr lang="tr-TR" sz="18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50</a:t>
            </a:r>
          </a:p>
        </p:txBody>
      </p:sp>
    </p:spTree>
    <p:extLst>
      <p:ext uri="{BB962C8B-B14F-4D97-AF65-F5344CB8AC3E}">
        <p14:creationId xmlns:p14="http://schemas.microsoft.com/office/powerpoint/2010/main" val="265164800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Figure 1-4">
            <a:extLst>
              <a:ext uri="{FF2B5EF4-FFF2-40B4-BE49-F238E27FC236}">
                <a16:creationId xmlns:a16="http://schemas.microsoft.com/office/drawing/2014/main" id="{85574AC8-530B-B4DF-5F38-7EBF2FA81A5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738910"/>
            <a:ext cx="12192000" cy="4140200"/>
          </a:xfrm>
          <a:prstGeom prst="rect">
            <a:avLst/>
          </a:prstGeom>
          <a:noFill/>
          <a:extLst>
            <a:ext uri="{909E8E84-426E-40DD-AFC4-6F175D3DCCD1}">
              <a14:hiddenFill xmlns:a14="http://schemas.microsoft.com/office/drawing/2010/main">
                <a:solidFill>
                  <a:srgbClr val="FFFFFF"/>
                </a:solidFill>
              </a14:hiddenFill>
            </a:ext>
          </a:extLst>
        </p:spPr>
      </p:pic>
      <p:sp>
        <p:nvSpPr>
          <p:cNvPr id="5" name="Metin kutusu 4">
            <a:extLst>
              <a:ext uri="{FF2B5EF4-FFF2-40B4-BE49-F238E27FC236}">
                <a16:creationId xmlns:a16="http://schemas.microsoft.com/office/drawing/2014/main" id="{35A328FD-E1C2-4407-F249-6CA1D78465C6}"/>
              </a:ext>
            </a:extLst>
          </p:cNvPr>
          <p:cNvSpPr txBox="1"/>
          <p:nvPr/>
        </p:nvSpPr>
        <p:spPr>
          <a:xfrm>
            <a:off x="1" y="5879110"/>
            <a:ext cx="6097978" cy="215444"/>
          </a:xfrm>
          <a:prstGeom prst="rect">
            <a:avLst/>
          </a:prstGeom>
          <a:noFill/>
        </p:spPr>
        <p:txBody>
          <a:bodyPr wrap="square">
            <a:spAutoFit/>
          </a:bodyPr>
          <a:lstStyle/>
          <a:p>
            <a:r>
              <a:rPr lang="en-US" sz="800" dirty="0"/>
              <a:t>https://plasmatreatment.co.uk/knowledge-base/knowledge-articles/160-let-s-talk-about-getting-to-know-your-plasma</a:t>
            </a:r>
          </a:p>
        </p:txBody>
      </p:sp>
      <p:sp>
        <p:nvSpPr>
          <p:cNvPr id="2" name="Metin kutusu 1">
            <a:extLst>
              <a:ext uri="{FF2B5EF4-FFF2-40B4-BE49-F238E27FC236}">
                <a16:creationId xmlns:a16="http://schemas.microsoft.com/office/drawing/2014/main" id="{E60080B3-57D1-9272-955F-9CE2D28289F6}"/>
              </a:ext>
            </a:extLst>
          </p:cNvPr>
          <p:cNvSpPr txBox="1"/>
          <p:nvPr/>
        </p:nvSpPr>
        <p:spPr>
          <a:xfrm>
            <a:off x="11770589" y="6393129"/>
            <a:ext cx="421412" cy="464871"/>
          </a:xfrm>
          <a:prstGeom prst="rect">
            <a:avLst/>
          </a:prstGeom>
          <a:noFill/>
        </p:spPr>
        <p:txBody>
          <a:bodyPr wrap="square">
            <a:spAutoFit/>
          </a:bodyPr>
          <a:lstStyle/>
          <a:p>
            <a:pPr marR="0" lvl="0" algn="just">
              <a:lnSpc>
                <a:spcPct val="150000"/>
              </a:lnSpc>
              <a:spcBef>
                <a:spcPts val="0"/>
              </a:spcBef>
              <a:spcAft>
                <a:spcPts val="0"/>
              </a:spcAft>
            </a:pPr>
            <a:r>
              <a:rPr lang="tr-TR" sz="18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51</a:t>
            </a:r>
          </a:p>
        </p:txBody>
      </p:sp>
    </p:spTree>
    <p:extLst>
      <p:ext uri="{BB962C8B-B14F-4D97-AF65-F5344CB8AC3E}">
        <p14:creationId xmlns:p14="http://schemas.microsoft.com/office/powerpoint/2010/main" val="136633601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etin kutusu 4">
            <a:extLst>
              <a:ext uri="{FF2B5EF4-FFF2-40B4-BE49-F238E27FC236}">
                <a16:creationId xmlns:a16="http://schemas.microsoft.com/office/drawing/2014/main" id="{35A328FD-E1C2-4407-F249-6CA1D78465C6}"/>
              </a:ext>
            </a:extLst>
          </p:cNvPr>
          <p:cNvSpPr txBox="1"/>
          <p:nvPr/>
        </p:nvSpPr>
        <p:spPr>
          <a:xfrm>
            <a:off x="1" y="5879110"/>
            <a:ext cx="6097978" cy="215444"/>
          </a:xfrm>
          <a:prstGeom prst="rect">
            <a:avLst/>
          </a:prstGeom>
          <a:noFill/>
        </p:spPr>
        <p:txBody>
          <a:bodyPr wrap="square">
            <a:spAutoFit/>
          </a:bodyPr>
          <a:lstStyle/>
          <a:p>
            <a:r>
              <a:rPr lang="en-US" sz="800" dirty="0"/>
              <a:t>https://plasmatreatment.co.uk/knowledge-base/knowledge-articles/160-let-s-talk-about-getting-to-know-your-plasma</a:t>
            </a:r>
          </a:p>
        </p:txBody>
      </p:sp>
      <p:pic>
        <p:nvPicPr>
          <p:cNvPr id="6146" name="Picture 2" descr="Figure 5-8">
            <a:extLst>
              <a:ext uri="{FF2B5EF4-FFF2-40B4-BE49-F238E27FC236}">
                <a16:creationId xmlns:a16="http://schemas.microsoft.com/office/drawing/2014/main" id="{60EC7571-7E61-16B4-710F-E75E21A383E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79" y="1738910"/>
            <a:ext cx="12192000" cy="4140200"/>
          </a:xfrm>
          <a:prstGeom prst="rect">
            <a:avLst/>
          </a:prstGeom>
          <a:noFill/>
          <a:extLst>
            <a:ext uri="{909E8E84-426E-40DD-AFC4-6F175D3DCCD1}">
              <a14:hiddenFill xmlns:a14="http://schemas.microsoft.com/office/drawing/2010/main">
                <a:solidFill>
                  <a:srgbClr val="FFFFFF"/>
                </a:solidFill>
              </a14:hiddenFill>
            </a:ext>
          </a:extLst>
        </p:spPr>
      </p:pic>
      <p:sp>
        <p:nvSpPr>
          <p:cNvPr id="2" name="Metin kutusu 1">
            <a:extLst>
              <a:ext uri="{FF2B5EF4-FFF2-40B4-BE49-F238E27FC236}">
                <a16:creationId xmlns:a16="http://schemas.microsoft.com/office/drawing/2014/main" id="{A69A6CE9-902B-E6C6-84C3-2C8CCB26E9FE}"/>
              </a:ext>
            </a:extLst>
          </p:cNvPr>
          <p:cNvSpPr txBox="1"/>
          <p:nvPr/>
        </p:nvSpPr>
        <p:spPr>
          <a:xfrm>
            <a:off x="11770589" y="6393129"/>
            <a:ext cx="421412" cy="464871"/>
          </a:xfrm>
          <a:prstGeom prst="rect">
            <a:avLst/>
          </a:prstGeom>
          <a:noFill/>
        </p:spPr>
        <p:txBody>
          <a:bodyPr wrap="square">
            <a:spAutoFit/>
          </a:bodyPr>
          <a:lstStyle/>
          <a:p>
            <a:pPr marR="0" lvl="0" algn="just">
              <a:lnSpc>
                <a:spcPct val="150000"/>
              </a:lnSpc>
              <a:spcBef>
                <a:spcPts val="0"/>
              </a:spcBef>
              <a:spcAft>
                <a:spcPts val="0"/>
              </a:spcAft>
            </a:pPr>
            <a:r>
              <a:rPr lang="tr-TR" sz="18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52</a:t>
            </a:r>
          </a:p>
        </p:txBody>
      </p:sp>
    </p:spTree>
    <p:extLst>
      <p:ext uri="{BB962C8B-B14F-4D97-AF65-F5344CB8AC3E}">
        <p14:creationId xmlns:p14="http://schemas.microsoft.com/office/powerpoint/2010/main" val="292892666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9490" name="Rectangle 2">
            <a:extLst>
              <a:ext uri="{FF2B5EF4-FFF2-40B4-BE49-F238E27FC236}">
                <a16:creationId xmlns:a16="http://schemas.microsoft.com/office/drawing/2014/main" id="{AE07913A-46B3-5367-1807-667F9D36EA71}"/>
              </a:ext>
            </a:extLst>
          </p:cNvPr>
          <p:cNvSpPr>
            <a:spLocks noGrp="1" noChangeArrowheads="1"/>
          </p:cNvSpPr>
          <p:nvPr>
            <p:ph type="title"/>
          </p:nvPr>
        </p:nvSpPr>
        <p:spPr>
          <a:xfrm>
            <a:off x="0" y="1608695"/>
            <a:ext cx="7313612" cy="1143000"/>
          </a:xfrm>
        </p:spPr>
        <p:txBody>
          <a:bodyPr>
            <a:normAutofit fontScale="90000"/>
          </a:bodyPr>
          <a:lstStyle/>
          <a:p>
            <a:r>
              <a:rPr lang="tr-TR" altLang="en-US" b="1" dirty="0">
                <a:latin typeface="+mn-lt"/>
                <a:cs typeface="Arial" panose="020B0604020202020204" pitchFamily="34" charset="0"/>
              </a:rPr>
              <a:t>3. Diğer Parametreler</a:t>
            </a:r>
            <a:br>
              <a:rPr lang="tr-TR" altLang="en-US" dirty="0">
                <a:latin typeface="+mn-lt"/>
                <a:cs typeface="Arial" panose="020B0604020202020204" pitchFamily="34" charset="0"/>
              </a:rPr>
            </a:br>
            <a:endParaRPr lang="en-US" altLang="en-US" dirty="0">
              <a:latin typeface="+mn-lt"/>
              <a:cs typeface="Arial" panose="020B0604020202020204" pitchFamily="34" charset="0"/>
            </a:endParaRPr>
          </a:p>
        </p:txBody>
      </p:sp>
      <p:sp>
        <p:nvSpPr>
          <p:cNvPr id="319491" name="Rectangle 3">
            <a:extLst>
              <a:ext uri="{FF2B5EF4-FFF2-40B4-BE49-F238E27FC236}">
                <a16:creationId xmlns:a16="http://schemas.microsoft.com/office/drawing/2014/main" id="{F656DB0C-A2B8-FFBC-43FC-B2D6A35E7599}"/>
              </a:ext>
            </a:extLst>
          </p:cNvPr>
          <p:cNvSpPr>
            <a:spLocks noGrp="1" noChangeArrowheads="1"/>
          </p:cNvSpPr>
          <p:nvPr>
            <p:ph type="body" idx="1"/>
          </p:nvPr>
        </p:nvSpPr>
        <p:spPr>
          <a:xfrm>
            <a:off x="866487" y="2575502"/>
            <a:ext cx="7772400" cy="2780269"/>
          </a:xfrm>
          <a:solidFill>
            <a:schemeClr val="accent1">
              <a:lumMod val="20000"/>
              <a:lumOff val="80000"/>
            </a:schemeClr>
          </a:solidFill>
        </p:spPr>
        <p:txBody>
          <a:bodyPr/>
          <a:lstStyle/>
          <a:p>
            <a:r>
              <a:rPr lang="tr-TR" altLang="en-US" sz="2700" dirty="0">
                <a:solidFill>
                  <a:schemeClr val="tx2"/>
                </a:solidFill>
                <a:latin typeface="Calibri" panose="020F0502020204030204" pitchFamily="34" charset="0"/>
                <a:cs typeface="Calibri" panose="020F0502020204030204" pitchFamily="34" charset="0"/>
              </a:rPr>
              <a:t>Cihazın temizliği </a:t>
            </a:r>
          </a:p>
          <a:p>
            <a:pPr>
              <a:buFont typeface="Wingdings" panose="05000000000000000000" pitchFamily="2" charset="2"/>
              <a:buNone/>
            </a:pPr>
            <a:endParaRPr lang="tr-TR" altLang="en-US" sz="2700" dirty="0">
              <a:solidFill>
                <a:schemeClr val="tx2"/>
              </a:solidFill>
              <a:latin typeface="Calibri" panose="020F0502020204030204" pitchFamily="34" charset="0"/>
              <a:cs typeface="Calibri" panose="020F0502020204030204" pitchFamily="34" charset="0"/>
            </a:endParaRPr>
          </a:p>
          <a:p>
            <a:r>
              <a:rPr lang="tr-TR" altLang="en-US" sz="2700" dirty="0">
                <a:solidFill>
                  <a:schemeClr val="tx2"/>
                </a:solidFill>
                <a:latin typeface="Calibri" panose="020F0502020204030204" pitchFamily="34" charset="0"/>
                <a:cs typeface="Calibri" panose="020F0502020204030204" pitchFamily="34" charset="0"/>
              </a:rPr>
              <a:t>Cihazın boşalma süresi </a:t>
            </a:r>
          </a:p>
          <a:p>
            <a:pPr>
              <a:buFont typeface="Wingdings" panose="05000000000000000000" pitchFamily="2" charset="2"/>
              <a:buNone/>
            </a:pPr>
            <a:endParaRPr lang="tr-TR" altLang="en-US" sz="2700" dirty="0">
              <a:solidFill>
                <a:schemeClr val="tx2"/>
              </a:solidFill>
              <a:latin typeface="Calibri" panose="020F0502020204030204" pitchFamily="34" charset="0"/>
              <a:cs typeface="Calibri" panose="020F0502020204030204" pitchFamily="34" charset="0"/>
            </a:endParaRPr>
          </a:p>
          <a:p>
            <a:r>
              <a:rPr lang="tr-TR" altLang="en-US" sz="2700" dirty="0">
                <a:solidFill>
                  <a:schemeClr val="tx2"/>
                </a:solidFill>
                <a:latin typeface="Calibri" panose="020F0502020204030204" pitchFamily="34" charset="0"/>
                <a:cs typeface="Calibri" panose="020F0502020204030204" pitchFamily="34" charset="0"/>
              </a:rPr>
              <a:t>Söndürme/temizleme/süpürme gazının özellikleri</a:t>
            </a:r>
            <a:endParaRPr lang="en-US" altLang="en-US" sz="2700" dirty="0">
              <a:solidFill>
                <a:schemeClr val="tx2"/>
              </a:solidFill>
              <a:latin typeface="Calibri" panose="020F0502020204030204" pitchFamily="34" charset="0"/>
              <a:cs typeface="Calibri" panose="020F0502020204030204" pitchFamily="34" charset="0"/>
            </a:endParaRPr>
          </a:p>
        </p:txBody>
      </p:sp>
      <p:sp>
        <p:nvSpPr>
          <p:cNvPr id="2" name="Metin kutusu 1">
            <a:extLst>
              <a:ext uri="{FF2B5EF4-FFF2-40B4-BE49-F238E27FC236}">
                <a16:creationId xmlns:a16="http://schemas.microsoft.com/office/drawing/2014/main" id="{22A60BEF-5F85-3C59-5025-6AEDB67CD279}"/>
              </a:ext>
            </a:extLst>
          </p:cNvPr>
          <p:cNvSpPr txBox="1"/>
          <p:nvPr/>
        </p:nvSpPr>
        <p:spPr>
          <a:xfrm>
            <a:off x="11770589" y="6393129"/>
            <a:ext cx="421412" cy="464871"/>
          </a:xfrm>
          <a:prstGeom prst="rect">
            <a:avLst/>
          </a:prstGeom>
          <a:noFill/>
        </p:spPr>
        <p:txBody>
          <a:bodyPr wrap="square">
            <a:spAutoFit/>
          </a:bodyPr>
          <a:lstStyle/>
          <a:p>
            <a:pPr marR="0" lvl="0" algn="just">
              <a:lnSpc>
                <a:spcPct val="150000"/>
              </a:lnSpc>
              <a:spcBef>
                <a:spcPts val="0"/>
              </a:spcBef>
              <a:spcAft>
                <a:spcPts val="0"/>
              </a:spcAft>
            </a:pPr>
            <a:r>
              <a:rPr lang="tr-TR" sz="18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53</a:t>
            </a:r>
          </a:p>
        </p:txBody>
      </p:sp>
    </p:spTree>
    <p:extLst>
      <p:ext uri="{BB962C8B-B14F-4D97-AF65-F5344CB8AC3E}">
        <p14:creationId xmlns:p14="http://schemas.microsoft.com/office/powerpoint/2010/main" val="9038387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D6B5BAF-C2DE-55C0-BB8E-1A77E1F5EDAB}"/>
              </a:ext>
            </a:extLst>
          </p:cNvPr>
          <p:cNvSpPr>
            <a:spLocks noGrp="1"/>
          </p:cNvSpPr>
          <p:nvPr>
            <p:ph type="title"/>
          </p:nvPr>
        </p:nvSpPr>
        <p:spPr>
          <a:xfrm>
            <a:off x="838200" y="2925722"/>
            <a:ext cx="10515600" cy="1325563"/>
          </a:xfrm>
        </p:spPr>
        <p:txBody>
          <a:bodyPr/>
          <a:lstStyle/>
          <a:p>
            <a:r>
              <a:rPr lang="tr-TR"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4</a:t>
            </a:r>
            <a:r>
              <a:rPr lang="tr-TR" sz="44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a:t>
            </a:r>
            <a:r>
              <a:rPr lang="en-US" sz="4400" b="1" dirty="0" err="1">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Plazma</a:t>
            </a:r>
            <a:r>
              <a:rPr lang="en-US" sz="44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a:t>
            </a:r>
            <a:r>
              <a:rPr lang="tr-TR" sz="44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İ</a:t>
            </a:r>
            <a:r>
              <a:rPr lang="en-US" sz="4400" b="1" dirty="0" err="1">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şlemlerinin</a:t>
            </a:r>
            <a:r>
              <a:rPr lang="en-US" sz="44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a:t>
            </a:r>
            <a:r>
              <a:rPr lang="en-US" sz="4400" b="1" dirty="0" err="1">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Karakterizasyonu</a:t>
            </a:r>
            <a:endParaRPr lang="en-US" dirty="0"/>
          </a:p>
        </p:txBody>
      </p:sp>
      <p:sp>
        <p:nvSpPr>
          <p:cNvPr id="3" name="Metin kutusu 2">
            <a:extLst>
              <a:ext uri="{FF2B5EF4-FFF2-40B4-BE49-F238E27FC236}">
                <a16:creationId xmlns:a16="http://schemas.microsoft.com/office/drawing/2014/main" id="{CA55D118-1DB7-6899-FE7A-52D9B58C24EF}"/>
              </a:ext>
            </a:extLst>
          </p:cNvPr>
          <p:cNvSpPr txBox="1"/>
          <p:nvPr/>
        </p:nvSpPr>
        <p:spPr>
          <a:xfrm>
            <a:off x="11770589" y="6393129"/>
            <a:ext cx="421412" cy="464871"/>
          </a:xfrm>
          <a:prstGeom prst="rect">
            <a:avLst/>
          </a:prstGeom>
          <a:noFill/>
        </p:spPr>
        <p:txBody>
          <a:bodyPr wrap="square">
            <a:spAutoFit/>
          </a:bodyPr>
          <a:lstStyle/>
          <a:p>
            <a:pPr marR="0" lvl="0" algn="just">
              <a:lnSpc>
                <a:spcPct val="150000"/>
              </a:lnSpc>
              <a:spcBef>
                <a:spcPts val="0"/>
              </a:spcBef>
              <a:spcAft>
                <a:spcPts val="0"/>
              </a:spcAft>
            </a:pPr>
            <a:r>
              <a:rPr lang="tr-TR" sz="18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54</a:t>
            </a:r>
          </a:p>
        </p:txBody>
      </p:sp>
    </p:spTree>
    <p:extLst>
      <p:ext uri="{BB962C8B-B14F-4D97-AF65-F5344CB8AC3E}">
        <p14:creationId xmlns:p14="http://schemas.microsoft.com/office/powerpoint/2010/main" val="52538988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60" name="Rectangle 4">
            <a:extLst>
              <a:ext uri="{FF2B5EF4-FFF2-40B4-BE49-F238E27FC236}">
                <a16:creationId xmlns:a16="http://schemas.microsoft.com/office/drawing/2014/main" id="{2C3B7E3A-5AA8-4528-27F3-867BD05B8AE7}"/>
              </a:ext>
            </a:extLst>
          </p:cNvPr>
          <p:cNvSpPr>
            <a:spLocks noGrp="1" noChangeArrowheads="1"/>
          </p:cNvSpPr>
          <p:nvPr>
            <p:ph type="title"/>
          </p:nvPr>
        </p:nvSpPr>
        <p:spPr>
          <a:xfrm>
            <a:off x="0" y="1395155"/>
            <a:ext cx="12192000" cy="1462088"/>
          </a:xfrm>
          <a:noFill/>
          <a:ln/>
        </p:spPr>
        <p:txBody>
          <a:bodyPr/>
          <a:lstStyle/>
          <a:p>
            <a:pPr algn="ctr"/>
            <a:r>
              <a:rPr lang="tr-TR" altLang="en-US" sz="3600" b="1" dirty="0">
                <a:latin typeface="+mn-lt"/>
              </a:rPr>
              <a:t>Plazma işlemi sonunda oluşan etkilerin belirlenmesinde:</a:t>
            </a:r>
            <a:endParaRPr lang="en-GB" altLang="en-US" sz="3600" b="1" dirty="0">
              <a:latin typeface="+mn-lt"/>
            </a:endParaRPr>
          </a:p>
        </p:txBody>
      </p:sp>
      <p:sp>
        <p:nvSpPr>
          <p:cNvPr id="198661" name="Rectangle 5">
            <a:extLst>
              <a:ext uri="{FF2B5EF4-FFF2-40B4-BE49-F238E27FC236}">
                <a16:creationId xmlns:a16="http://schemas.microsoft.com/office/drawing/2014/main" id="{9BCE558F-D1BC-B930-8AD9-5141C9D62906}"/>
              </a:ext>
            </a:extLst>
          </p:cNvPr>
          <p:cNvSpPr>
            <a:spLocks noGrp="1" noChangeArrowheads="1"/>
          </p:cNvSpPr>
          <p:nvPr>
            <p:ph type="body" idx="1"/>
          </p:nvPr>
        </p:nvSpPr>
        <p:spPr>
          <a:xfrm>
            <a:off x="852465" y="2401887"/>
            <a:ext cx="10630973" cy="3464523"/>
          </a:xfrm>
          <a:solidFill>
            <a:schemeClr val="accent1">
              <a:lumMod val="20000"/>
              <a:lumOff val="80000"/>
            </a:schemeClr>
          </a:solidFill>
          <a:ln/>
        </p:spPr>
        <p:txBody>
          <a:bodyPr/>
          <a:lstStyle/>
          <a:p>
            <a:pPr>
              <a:lnSpc>
                <a:spcPct val="90000"/>
              </a:lnSpc>
            </a:pPr>
            <a:r>
              <a:rPr lang="tr-TR" altLang="en-US" sz="2400" dirty="0">
                <a:solidFill>
                  <a:schemeClr val="tx2"/>
                </a:solidFill>
                <a:effectLst>
                  <a:outerShdw blurRad="38100" dist="38100" dir="2700000" algn="tl">
                    <a:srgbClr val="000000">
                      <a:alpha val="43137"/>
                    </a:srgbClr>
                  </a:outerShdw>
                </a:effectLst>
              </a:rPr>
              <a:t>Temas açısı,</a:t>
            </a:r>
          </a:p>
          <a:p>
            <a:pPr>
              <a:lnSpc>
                <a:spcPct val="90000"/>
              </a:lnSpc>
            </a:pPr>
            <a:r>
              <a:rPr lang="tr-TR" altLang="en-US" sz="2400" dirty="0" err="1">
                <a:solidFill>
                  <a:schemeClr val="tx2"/>
                </a:solidFill>
                <a:effectLst>
                  <a:outerShdw blurRad="38100" dist="38100" dir="2700000" algn="tl">
                    <a:srgbClr val="000000">
                      <a:alpha val="43137"/>
                    </a:srgbClr>
                  </a:outerShdw>
                </a:effectLst>
              </a:rPr>
              <a:t>Hidrofilite</a:t>
            </a:r>
            <a:r>
              <a:rPr lang="tr-TR" altLang="en-US" sz="2400" dirty="0">
                <a:solidFill>
                  <a:schemeClr val="tx2"/>
                </a:solidFill>
                <a:effectLst>
                  <a:outerShdw blurRad="38100" dist="38100" dir="2700000" algn="tl">
                    <a:srgbClr val="000000">
                      <a:alpha val="43137"/>
                    </a:srgbClr>
                  </a:outerShdw>
                </a:effectLst>
              </a:rPr>
              <a:t>,</a:t>
            </a:r>
          </a:p>
          <a:p>
            <a:pPr>
              <a:lnSpc>
                <a:spcPct val="90000"/>
              </a:lnSpc>
            </a:pPr>
            <a:r>
              <a:rPr lang="tr-TR" altLang="en-US" sz="2400" dirty="0">
                <a:solidFill>
                  <a:schemeClr val="tx2"/>
                </a:solidFill>
                <a:effectLst>
                  <a:outerShdw blurRad="38100" dist="38100" dir="2700000" algn="tl">
                    <a:srgbClr val="000000">
                      <a:alpha val="43137"/>
                    </a:srgbClr>
                  </a:outerShdw>
                </a:effectLst>
              </a:rPr>
              <a:t>Kapilarite,</a:t>
            </a:r>
          </a:p>
          <a:p>
            <a:pPr>
              <a:lnSpc>
                <a:spcPct val="90000"/>
              </a:lnSpc>
            </a:pPr>
            <a:r>
              <a:rPr lang="tr-TR" altLang="en-US" sz="2400" dirty="0">
                <a:solidFill>
                  <a:schemeClr val="tx2"/>
                </a:solidFill>
                <a:effectLst>
                  <a:outerShdw blurRad="38100" dist="38100" dir="2700000" algn="tl">
                    <a:srgbClr val="000000">
                      <a:alpha val="43137"/>
                    </a:srgbClr>
                  </a:outerShdw>
                </a:effectLst>
              </a:rPr>
              <a:t>pH ölçümü ve</a:t>
            </a:r>
          </a:p>
          <a:p>
            <a:pPr>
              <a:lnSpc>
                <a:spcPct val="90000"/>
              </a:lnSpc>
            </a:pPr>
            <a:r>
              <a:rPr lang="tr-TR" altLang="en-US" sz="2400" dirty="0">
                <a:solidFill>
                  <a:schemeClr val="tx2"/>
                </a:solidFill>
                <a:effectLst>
                  <a:outerShdw blurRad="38100" dist="38100" dir="2700000" algn="tl">
                    <a:srgbClr val="000000">
                      <a:alpha val="43137"/>
                    </a:srgbClr>
                  </a:outerShdw>
                </a:effectLst>
              </a:rPr>
              <a:t>Boyama gibi bilinen yöntemlerin </a:t>
            </a:r>
            <a:r>
              <a:rPr lang="tr-TR" altLang="en-US" sz="2400" dirty="0" err="1">
                <a:solidFill>
                  <a:schemeClr val="tx2"/>
                </a:solidFill>
                <a:effectLst>
                  <a:outerShdw blurRad="38100" dist="38100" dir="2700000" algn="tl">
                    <a:srgbClr val="000000">
                      <a:alpha val="43137"/>
                    </a:srgbClr>
                  </a:outerShdw>
                </a:effectLst>
              </a:rPr>
              <a:t>yanısıra</a:t>
            </a:r>
            <a:r>
              <a:rPr lang="tr-TR" altLang="en-US" sz="2400" dirty="0">
                <a:solidFill>
                  <a:schemeClr val="tx2"/>
                </a:solidFill>
                <a:effectLst>
                  <a:outerShdw blurRad="38100" dist="38100" dir="2700000" algn="tl">
                    <a:srgbClr val="000000">
                      <a:alpha val="43137"/>
                    </a:srgbClr>
                  </a:outerShdw>
                </a:effectLst>
              </a:rPr>
              <a:t>, </a:t>
            </a:r>
          </a:p>
          <a:p>
            <a:pPr>
              <a:lnSpc>
                <a:spcPct val="90000"/>
              </a:lnSpc>
            </a:pPr>
            <a:endParaRPr lang="tr-TR" altLang="en-US" sz="2400" dirty="0">
              <a:solidFill>
                <a:schemeClr val="tx2"/>
              </a:solidFill>
              <a:effectLst>
                <a:outerShdw blurRad="38100" dist="38100" dir="2700000" algn="tl">
                  <a:srgbClr val="000000">
                    <a:alpha val="43137"/>
                  </a:srgbClr>
                </a:outerShdw>
              </a:effectLst>
            </a:endParaRPr>
          </a:p>
          <a:p>
            <a:pPr>
              <a:lnSpc>
                <a:spcPct val="90000"/>
              </a:lnSpc>
            </a:pPr>
            <a:r>
              <a:rPr lang="tr-TR" altLang="en-US" sz="2400" dirty="0">
                <a:solidFill>
                  <a:schemeClr val="tx2"/>
                </a:solidFill>
                <a:effectLst>
                  <a:outerShdw blurRad="38100" dist="38100" dir="2700000" algn="tl">
                    <a:srgbClr val="000000">
                      <a:alpha val="43137"/>
                    </a:srgbClr>
                  </a:outerShdw>
                </a:effectLst>
              </a:rPr>
              <a:t>ESCA, SEM ve  AFM gibi ileri yüzey analiz teknikleri de kullanılabilmektedir</a:t>
            </a:r>
            <a:r>
              <a:rPr lang="tr-TR" altLang="en-US" sz="2400" dirty="0">
                <a:solidFill>
                  <a:schemeClr val="tx2"/>
                </a:solidFill>
              </a:rPr>
              <a:t>.</a:t>
            </a:r>
            <a:endParaRPr lang="en-GB" altLang="en-US" sz="2400" dirty="0">
              <a:solidFill>
                <a:schemeClr val="tx2"/>
              </a:solidFill>
            </a:endParaRPr>
          </a:p>
        </p:txBody>
      </p:sp>
      <p:sp>
        <p:nvSpPr>
          <p:cNvPr id="2" name="Metin kutusu 1">
            <a:extLst>
              <a:ext uri="{FF2B5EF4-FFF2-40B4-BE49-F238E27FC236}">
                <a16:creationId xmlns:a16="http://schemas.microsoft.com/office/drawing/2014/main" id="{2A58A837-F511-82A5-01FC-6D3F63369527}"/>
              </a:ext>
            </a:extLst>
          </p:cNvPr>
          <p:cNvSpPr txBox="1"/>
          <p:nvPr/>
        </p:nvSpPr>
        <p:spPr>
          <a:xfrm>
            <a:off x="11770589" y="6393129"/>
            <a:ext cx="421412" cy="464871"/>
          </a:xfrm>
          <a:prstGeom prst="rect">
            <a:avLst/>
          </a:prstGeom>
          <a:noFill/>
        </p:spPr>
        <p:txBody>
          <a:bodyPr wrap="square">
            <a:spAutoFit/>
          </a:bodyPr>
          <a:lstStyle/>
          <a:p>
            <a:pPr marR="0" lvl="0" algn="just">
              <a:lnSpc>
                <a:spcPct val="150000"/>
              </a:lnSpc>
              <a:spcBef>
                <a:spcPts val="0"/>
              </a:spcBef>
              <a:spcAft>
                <a:spcPts val="0"/>
              </a:spcAft>
            </a:pPr>
            <a:r>
              <a:rPr lang="tr-TR" sz="18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55</a:t>
            </a:r>
          </a:p>
        </p:txBody>
      </p:sp>
    </p:spTree>
    <p:extLst>
      <p:ext uri="{BB962C8B-B14F-4D97-AF65-F5344CB8AC3E}">
        <p14:creationId xmlns:p14="http://schemas.microsoft.com/office/powerpoint/2010/main" val="70642789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up 8">
            <a:extLst>
              <a:ext uri="{FF2B5EF4-FFF2-40B4-BE49-F238E27FC236}">
                <a16:creationId xmlns:a16="http://schemas.microsoft.com/office/drawing/2014/main" id="{6776A30D-D9F0-4EE2-C783-4F0C6623D97C}"/>
              </a:ext>
            </a:extLst>
          </p:cNvPr>
          <p:cNvGrpSpPr/>
          <p:nvPr/>
        </p:nvGrpSpPr>
        <p:grpSpPr>
          <a:xfrm>
            <a:off x="843156" y="4235297"/>
            <a:ext cx="2505694" cy="1710047"/>
            <a:chOff x="2790702" y="2339439"/>
            <a:chExt cx="2505694" cy="1710047"/>
          </a:xfrm>
        </p:grpSpPr>
        <p:sp>
          <p:nvSpPr>
            <p:cNvPr id="2" name="Dikdörtgen: Köşeleri Yuvarlatılmış 1">
              <a:extLst>
                <a:ext uri="{FF2B5EF4-FFF2-40B4-BE49-F238E27FC236}">
                  <a16:creationId xmlns:a16="http://schemas.microsoft.com/office/drawing/2014/main" id="{1F4E68A1-E921-A6AD-68DB-5A6C0880BD31}"/>
                </a:ext>
              </a:extLst>
            </p:cNvPr>
            <p:cNvSpPr/>
            <p:nvPr/>
          </p:nvSpPr>
          <p:spPr>
            <a:xfrm>
              <a:off x="2790702" y="2339439"/>
              <a:ext cx="2505694" cy="1710047"/>
            </a:xfrm>
            <a:prstGeom prst="roundRect">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a:p>
          </p:txBody>
        </p:sp>
        <p:sp>
          <p:nvSpPr>
            <p:cNvPr id="4" name="Metin kutusu 3">
              <a:extLst>
                <a:ext uri="{FF2B5EF4-FFF2-40B4-BE49-F238E27FC236}">
                  <a16:creationId xmlns:a16="http://schemas.microsoft.com/office/drawing/2014/main" id="{5FA387F0-3421-E961-4F3A-C9F1BD75EB1C}"/>
                </a:ext>
              </a:extLst>
            </p:cNvPr>
            <p:cNvSpPr txBox="1"/>
            <p:nvPr/>
          </p:nvSpPr>
          <p:spPr>
            <a:xfrm>
              <a:off x="2790702" y="2814646"/>
              <a:ext cx="2505694" cy="759632"/>
            </a:xfrm>
            <a:prstGeom prst="rect">
              <a:avLst/>
            </a:prstGeom>
            <a:noFill/>
          </p:spPr>
          <p:txBody>
            <a:bodyPr wrap="square">
              <a:spAutoFit/>
            </a:bodyPr>
            <a:lstStyle/>
            <a:p>
              <a:pPr>
                <a:lnSpc>
                  <a:spcPct val="80000"/>
                </a:lnSpc>
              </a:pPr>
              <a:r>
                <a:rPr lang="tr-TR" altLang="en-US" sz="1800" dirty="0" err="1">
                  <a:effectLst>
                    <a:outerShdw blurRad="38100" dist="38100" dir="2700000" algn="tl">
                      <a:srgbClr val="000000">
                        <a:alpha val="43137"/>
                      </a:srgbClr>
                    </a:outerShdw>
                  </a:effectLst>
                  <a:latin typeface="+mj-lt"/>
                </a:rPr>
                <a:t>Hidrofilite</a:t>
              </a:r>
              <a:r>
                <a:rPr lang="tr-TR" altLang="en-US" sz="1800" dirty="0">
                  <a:effectLst>
                    <a:outerShdw blurRad="38100" dist="38100" dir="2700000" algn="tl">
                      <a:srgbClr val="000000">
                        <a:alpha val="43137"/>
                      </a:srgbClr>
                    </a:outerShdw>
                  </a:effectLst>
                  <a:latin typeface="+mj-lt"/>
                </a:rPr>
                <a:t> Ölçümü </a:t>
              </a:r>
            </a:p>
            <a:p>
              <a:pPr>
                <a:lnSpc>
                  <a:spcPct val="80000"/>
                </a:lnSpc>
              </a:pPr>
              <a:r>
                <a:rPr lang="tr-TR" altLang="en-US" sz="1800" dirty="0">
                  <a:effectLst>
                    <a:outerShdw blurRad="38100" dist="38100" dir="2700000" algn="tl">
                      <a:srgbClr val="000000">
                        <a:alpha val="43137"/>
                      </a:srgbClr>
                    </a:outerShdw>
                  </a:effectLst>
                  <a:latin typeface="+mj-lt"/>
                </a:rPr>
                <a:t>Kapilarite Ölçümü </a:t>
              </a:r>
            </a:p>
            <a:p>
              <a:pPr>
                <a:lnSpc>
                  <a:spcPct val="80000"/>
                </a:lnSpc>
              </a:pPr>
              <a:r>
                <a:rPr lang="tr-TR" altLang="en-US" sz="1800" dirty="0">
                  <a:effectLst>
                    <a:outerShdw blurRad="38100" dist="38100" dir="2700000" algn="tl">
                      <a:srgbClr val="000000">
                        <a:alpha val="43137"/>
                      </a:srgbClr>
                    </a:outerShdw>
                  </a:effectLst>
                  <a:latin typeface="+mj-lt"/>
                </a:rPr>
                <a:t>Temas Açısı Ölçümü </a:t>
              </a:r>
            </a:p>
          </p:txBody>
        </p:sp>
      </p:grpSp>
      <p:grpSp>
        <p:nvGrpSpPr>
          <p:cNvPr id="8" name="Grup 7">
            <a:extLst>
              <a:ext uri="{FF2B5EF4-FFF2-40B4-BE49-F238E27FC236}">
                <a16:creationId xmlns:a16="http://schemas.microsoft.com/office/drawing/2014/main" id="{F4D57CF5-216A-C49A-97AA-FE02255CA820}"/>
              </a:ext>
            </a:extLst>
          </p:cNvPr>
          <p:cNvGrpSpPr/>
          <p:nvPr/>
        </p:nvGrpSpPr>
        <p:grpSpPr>
          <a:xfrm>
            <a:off x="5118268" y="4157515"/>
            <a:ext cx="2513610" cy="1710046"/>
            <a:chOff x="5522027" y="2339439"/>
            <a:chExt cx="2513610" cy="1710046"/>
          </a:xfrm>
        </p:grpSpPr>
        <p:sp>
          <p:nvSpPr>
            <p:cNvPr id="7" name="Dikdörtgen: Köşeleri Yuvarlatılmış 6">
              <a:extLst>
                <a:ext uri="{FF2B5EF4-FFF2-40B4-BE49-F238E27FC236}">
                  <a16:creationId xmlns:a16="http://schemas.microsoft.com/office/drawing/2014/main" id="{3DBC612F-5520-D28F-696E-CB3B56EA39D8}"/>
                </a:ext>
              </a:extLst>
            </p:cNvPr>
            <p:cNvSpPr/>
            <p:nvPr/>
          </p:nvSpPr>
          <p:spPr>
            <a:xfrm>
              <a:off x="5522027" y="2339439"/>
              <a:ext cx="2513610" cy="1710046"/>
            </a:xfrm>
            <a:prstGeom prst="round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en-US" dirty="0"/>
            </a:p>
          </p:txBody>
        </p:sp>
        <p:sp>
          <p:nvSpPr>
            <p:cNvPr id="6" name="Metin kutusu 5">
              <a:extLst>
                <a:ext uri="{FF2B5EF4-FFF2-40B4-BE49-F238E27FC236}">
                  <a16:creationId xmlns:a16="http://schemas.microsoft.com/office/drawing/2014/main" id="{7AFA7EE9-C849-DE08-86EC-AD3FC6A977F0}"/>
                </a:ext>
              </a:extLst>
            </p:cNvPr>
            <p:cNvSpPr txBox="1"/>
            <p:nvPr/>
          </p:nvSpPr>
          <p:spPr>
            <a:xfrm>
              <a:off x="5522028" y="2503029"/>
              <a:ext cx="2513609" cy="1424429"/>
            </a:xfrm>
            <a:prstGeom prst="rect">
              <a:avLst/>
            </a:prstGeom>
            <a:noFill/>
          </p:spPr>
          <p:txBody>
            <a:bodyPr wrap="square">
              <a:spAutoFit/>
            </a:bodyPr>
            <a:lstStyle/>
            <a:p>
              <a:pPr>
                <a:lnSpc>
                  <a:spcPct val="80000"/>
                </a:lnSpc>
              </a:pPr>
              <a:r>
                <a:rPr lang="tr-TR" altLang="en-US" dirty="0">
                  <a:effectLst>
                    <a:outerShdw blurRad="38100" dist="38100" dir="2700000" algn="tl">
                      <a:srgbClr val="000000">
                        <a:alpha val="43137"/>
                      </a:srgbClr>
                    </a:outerShdw>
                  </a:effectLst>
                  <a:latin typeface="+mj-lt"/>
                </a:rPr>
                <a:t>Boyama İşlemleri </a:t>
              </a:r>
            </a:p>
            <a:p>
              <a:pPr>
                <a:lnSpc>
                  <a:spcPct val="80000"/>
                </a:lnSpc>
              </a:pPr>
              <a:r>
                <a:rPr lang="tr-TR" altLang="en-US" dirty="0">
                  <a:effectLst>
                    <a:outerShdw blurRad="38100" dist="38100" dir="2700000" algn="tl">
                      <a:srgbClr val="000000">
                        <a:alpha val="43137"/>
                      </a:srgbClr>
                    </a:outerShdw>
                  </a:effectLst>
                  <a:latin typeface="+mj-lt"/>
                </a:rPr>
                <a:t>Baskı İşlemleri </a:t>
              </a:r>
            </a:p>
            <a:p>
              <a:pPr>
                <a:lnSpc>
                  <a:spcPct val="80000"/>
                </a:lnSpc>
              </a:pPr>
              <a:r>
                <a:rPr lang="tr-TR" altLang="en-US" dirty="0">
                  <a:effectLst>
                    <a:outerShdw blurRad="38100" dist="38100" dir="2700000" algn="tl">
                      <a:srgbClr val="000000">
                        <a:alpha val="43137"/>
                      </a:srgbClr>
                    </a:outerShdw>
                  </a:effectLst>
                  <a:latin typeface="+mj-lt"/>
                </a:rPr>
                <a:t>Renk Ölçümü </a:t>
              </a:r>
            </a:p>
            <a:p>
              <a:pPr>
                <a:lnSpc>
                  <a:spcPct val="80000"/>
                </a:lnSpc>
              </a:pPr>
              <a:r>
                <a:rPr lang="tr-TR" altLang="en-US" dirty="0">
                  <a:effectLst>
                    <a:outerShdw blurRad="38100" dist="38100" dir="2700000" algn="tl">
                      <a:srgbClr val="000000">
                        <a:alpha val="43137"/>
                      </a:srgbClr>
                    </a:outerShdw>
                  </a:effectLst>
                  <a:latin typeface="+mj-lt"/>
                </a:rPr>
                <a:t>Yıkama Haslığı</a:t>
              </a:r>
            </a:p>
            <a:p>
              <a:pPr>
                <a:lnSpc>
                  <a:spcPct val="80000"/>
                </a:lnSpc>
              </a:pPr>
              <a:r>
                <a:rPr lang="tr-TR" altLang="en-US" dirty="0">
                  <a:effectLst>
                    <a:outerShdw blurRad="38100" dist="38100" dir="2700000" algn="tl">
                      <a:srgbClr val="000000">
                        <a:alpha val="43137"/>
                      </a:srgbClr>
                    </a:outerShdw>
                  </a:effectLst>
                  <a:latin typeface="+mj-lt"/>
                </a:rPr>
                <a:t>Sürtme Haslığı</a:t>
              </a:r>
            </a:p>
            <a:p>
              <a:pPr>
                <a:lnSpc>
                  <a:spcPct val="80000"/>
                </a:lnSpc>
              </a:pPr>
              <a:r>
                <a:rPr lang="tr-TR" altLang="en-US" dirty="0">
                  <a:effectLst>
                    <a:outerShdw blurRad="38100" dist="38100" dir="2700000" algn="tl">
                      <a:srgbClr val="000000">
                        <a:alpha val="43137"/>
                      </a:srgbClr>
                    </a:outerShdw>
                  </a:effectLst>
                  <a:latin typeface="+mj-lt"/>
                </a:rPr>
                <a:t>Işık Haslığı</a:t>
              </a:r>
            </a:p>
          </p:txBody>
        </p:sp>
      </p:grpSp>
      <p:grpSp>
        <p:nvGrpSpPr>
          <p:cNvPr id="17" name="Grup 16">
            <a:extLst>
              <a:ext uri="{FF2B5EF4-FFF2-40B4-BE49-F238E27FC236}">
                <a16:creationId xmlns:a16="http://schemas.microsoft.com/office/drawing/2014/main" id="{3ECB0C3F-8A81-396C-42A3-346EC1CA4F8C}"/>
              </a:ext>
            </a:extLst>
          </p:cNvPr>
          <p:cNvGrpSpPr/>
          <p:nvPr/>
        </p:nvGrpSpPr>
        <p:grpSpPr>
          <a:xfrm>
            <a:off x="2933209" y="2603033"/>
            <a:ext cx="2505694" cy="1710046"/>
            <a:chOff x="3714006" y="5469044"/>
            <a:chExt cx="2505694" cy="1710046"/>
          </a:xfrm>
        </p:grpSpPr>
        <p:sp>
          <p:nvSpPr>
            <p:cNvPr id="16" name="Dikdörtgen: Köşeleri Yuvarlatılmış 15">
              <a:extLst>
                <a:ext uri="{FF2B5EF4-FFF2-40B4-BE49-F238E27FC236}">
                  <a16:creationId xmlns:a16="http://schemas.microsoft.com/office/drawing/2014/main" id="{E130CA0A-91A1-CA8A-848E-FE6F9C942537}"/>
                </a:ext>
              </a:extLst>
            </p:cNvPr>
            <p:cNvSpPr/>
            <p:nvPr/>
          </p:nvSpPr>
          <p:spPr>
            <a:xfrm>
              <a:off x="3714006" y="5469044"/>
              <a:ext cx="2505694" cy="1710046"/>
            </a:xfrm>
            <a:prstGeom prst="roundRect">
              <a:avLst/>
            </a:prstGeom>
            <a:solidFill>
              <a:schemeClr val="accent4">
                <a:lumMod val="40000"/>
                <a:lumOff val="60000"/>
              </a:schemeClr>
            </a:solidFill>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dirty="0"/>
            </a:p>
          </p:txBody>
        </p:sp>
        <p:sp>
          <p:nvSpPr>
            <p:cNvPr id="13" name="Metin kutusu 12">
              <a:extLst>
                <a:ext uri="{FF2B5EF4-FFF2-40B4-BE49-F238E27FC236}">
                  <a16:creationId xmlns:a16="http://schemas.microsoft.com/office/drawing/2014/main" id="{63D46F0D-0DB8-137D-4DAB-C47310BCD5A6}"/>
                </a:ext>
              </a:extLst>
            </p:cNvPr>
            <p:cNvSpPr txBox="1"/>
            <p:nvPr/>
          </p:nvSpPr>
          <p:spPr>
            <a:xfrm>
              <a:off x="3714006" y="5697946"/>
              <a:ext cx="2505694" cy="1202830"/>
            </a:xfrm>
            <a:prstGeom prst="rect">
              <a:avLst/>
            </a:prstGeom>
            <a:noFill/>
          </p:spPr>
          <p:txBody>
            <a:bodyPr wrap="square">
              <a:spAutoFit/>
            </a:bodyPr>
            <a:lstStyle/>
            <a:p>
              <a:pPr>
                <a:lnSpc>
                  <a:spcPct val="80000"/>
                </a:lnSpc>
              </a:pPr>
              <a:r>
                <a:rPr lang="tr-TR" altLang="en-US" dirty="0" err="1">
                  <a:effectLst>
                    <a:outerShdw blurRad="38100" dist="38100" dir="2700000" algn="tl">
                      <a:srgbClr val="000000">
                        <a:alpha val="43137"/>
                      </a:srgbClr>
                    </a:outerShdw>
                  </a:effectLst>
                  <a:latin typeface="+mj-lt"/>
                </a:rPr>
                <a:t>Pilling</a:t>
              </a:r>
              <a:r>
                <a:rPr lang="tr-TR" altLang="en-US" dirty="0">
                  <a:effectLst>
                    <a:outerShdw blurRad="38100" dist="38100" dir="2700000" algn="tl">
                      <a:srgbClr val="000000">
                        <a:alpha val="43137"/>
                      </a:srgbClr>
                    </a:outerShdw>
                  </a:effectLst>
                  <a:latin typeface="+mj-lt"/>
                </a:rPr>
                <a:t> testi</a:t>
              </a:r>
            </a:p>
            <a:p>
              <a:pPr>
                <a:lnSpc>
                  <a:spcPct val="80000"/>
                </a:lnSpc>
              </a:pPr>
              <a:r>
                <a:rPr lang="tr-TR" altLang="en-US" dirty="0">
                  <a:effectLst>
                    <a:outerShdw blurRad="38100" dist="38100" dir="2700000" algn="tl">
                      <a:srgbClr val="000000">
                        <a:alpha val="43137"/>
                      </a:srgbClr>
                    </a:outerShdw>
                  </a:effectLst>
                  <a:latin typeface="+mj-lt"/>
                </a:rPr>
                <a:t>Çekmezlik testi</a:t>
              </a:r>
            </a:p>
            <a:p>
              <a:pPr>
                <a:lnSpc>
                  <a:spcPct val="80000"/>
                </a:lnSpc>
              </a:pPr>
              <a:r>
                <a:rPr lang="tr-TR" altLang="en-US" dirty="0">
                  <a:effectLst>
                    <a:outerShdw blurRad="38100" dist="38100" dir="2700000" algn="tl">
                      <a:srgbClr val="000000">
                        <a:alpha val="43137"/>
                      </a:srgbClr>
                    </a:outerShdw>
                  </a:effectLst>
                  <a:latin typeface="+mj-lt"/>
                </a:rPr>
                <a:t>Aşınma/Sürtünme testi</a:t>
              </a:r>
            </a:p>
            <a:p>
              <a:pPr>
                <a:lnSpc>
                  <a:spcPct val="80000"/>
                </a:lnSpc>
              </a:pPr>
              <a:r>
                <a:rPr lang="tr-TR" altLang="en-US" dirty="0">
                  <a:effectLst>
                    <a:outerShdw blurRad="38100" dist="38100" dir="2700000" algn="tl">
                      <a:srgbClr val="000000">
                        <a:alpha val="43137"/>
                      </a:srgbClr>
                    </a:outerShdw>
                  </a:effectLst>
                  <a:latin typeface="+mj-lt"/>
                </a:rPr>
                <a:t>Kopma mukavemeti</a:t>
              </a:r>
            </a:p>
            <a:p>
              <a:pPr>
                <a:lnSpc>
                  <a:spcPct val="80000"/>
                </a:lnSpc>
              </a:pPr>
              <a:r>
                <a:rPr lang="tr-TR" altLang="en-US" dirty="0">
                  <a:effectLst>
                    <a:outerShdw blurRad="38100" dist="38100" dir="2700000" algn="tl">
                      <a:srgbClr val="000000">
                        <a:alpha val="43137"/>
                      </a:srgbClr>
                    </a:outerShdw>
                  </a:effectLst>
                  <a:latin typeface="+mj-lt"/>
                </a:rPr>
                <a:t>Patlama mukavemeti</a:t>
              </a:r>
            </a:p>
          </p:txBody>
        </p:sp>
      </p:grpSp>
      <p:grpSp>
        <p:nvGrpSpPr>
          <p:cNvPr id="23" name="Grup 22">
            <a:extLst>
              <a:ext uri="{FF2B5EF4-FFF2-40B4-BE49-F238E27FC236}">
                <a16:creationId xmlns:a16="http://schemas.microsoft.com/office/drawing/2014/main" id="{8C9760C7-A3F3-99CA-021F-170CFF10F944}"/>
              </a:ext>
            </a:extLst>
          </p:cNvPr>
          <p:cNvGrpSpPr/>
          <p:nvPr/>
        </p:nvGrpSpPr>
        <p:grpSpPr>
          <a:xfrm>
            <a:off x="9260775" y="4157515"/>
            <a:ext cx="2749136" cy="1710046"/>
            <a:chOff x="9410205" y="2907006"/>
            <a:chExt cx="2749136" cy="1710046"/>
          </a:xfrm>
        </p:grpSpPr>
        <p:sp>
          <p:nvSpPr>
            <p:cNvPr id="14" name="Dikdörtgen: Köşeleri Yuvarlatılmış 13">
              <a:extLst>
                <a:ext uri="{FF2B5EF4-FFF2-40B4-BE49-F238E27FC236}">
                  <a16:creationId xmlns:a16="http://schemas.microsoft.com/office/drawing/2014/main" id="{E8311D02-7A6E-8A48-ECEC-037F69CF6BB4}"/>
                </a:ext>
              </a:extLst>
            </p:cNvPr>
            <p:cNvSpPr/>
            <p:nvPr/>
          </p:nvSpPr>
          <p:spPr>
            <a:xfrm>
              <a:off x="9458697" y="2907006"/>
              <a:ext cx="2505694" cy="1710046"/>
            </a:xfrm>
            <a:prstGeom prst="roundRect">
              <a:avLst/>
            </a:prstGeom>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dirty="0"/>
            </a:p>
          </p:txBody>
        </p:sp>
        <p:sp>
          <p:nvSpPr>
            <p:cNvPr id="22" name="Metin kutusu 21">
              <a:extLst>
                <a:ext uri="{FF2B5EF4-FFF2-40B4-BE49-F238E27FC236}">
                  <a16:creationId xmlns:a16="http://schemas.microsoft.com/office/drawing/2014/main" id="{24689559-885A-8A07-B139-3FD5FFD6B9A9}"/>
                </a:ext>
              </a:extLst>
            </p:cNvPr>
            <p:cNvSpPr txBox="1"/>
            <p:nvPr/>
          </p:nvSpPr>
          <p:spPr>
            <a:xfrm>
              <a:off x="9410205" y="3364858"/>
              <a:ext cx="2749136" cy="759632"/>
            </a:xfrm>
            <a:prstGeom prst="rect">
              <a:avLst/>
            </a:prstGeom>
            <a:noFill/>
          </p:spPr>
          <p:txBody>
            <a:bodyPr wrap="square">
              <a:spAutoFit/>
            </a:bodyPr>
            <a:lstStyle/>
            <a:p>
              <a:pPr>
                <a:lnSpc>
                  <a:spcPct val="80000"/>
                </a:lnSpc>
              </a:pPr>
              <a:r>
                <a:rPr lang="tr-TR" altLang="en-US" dirty="0">
                  <a:effectLst>
                    <a:outerShdw blurRad="38100" dist="38100" dir="2700000" algn="tl">
                      <a:srgbClr val="000000">
                        <a:alpha val="43137"/>
                      </a:srgbClr>
                    </a:outerShdw>
                  </a:effectLst>
                  <a:latin typeface="+mj-lt"/>
                </a:rPr>
                <a:t>Termal konfor testi</a:t>
              </a:r>
            </a:p>
            <a:p>
              <a:pPr>
                <a:lnSpc>
                  <a:spcPct val="80000"/>
                </a:lnSpc>
              </a:pPr>
              <a:r>
                <a:rPr lang="tr-TR" altLang="en-US" dirty="0">
                  <a:effectLst>
                    <a:outerShdw blurRad="38100" dist="38100" dir="2700000" algn="tl">
                      <a:srgbClr val="000000">
                        <a:alpha val="43137"/>
                      </a:srgbClr>
                    </a:outerShdw>
                  </a:effectLst>
                  <a:latin typeface="+mj-lt"/>
                </a:rPr>
                <a:t>Su buharı geçirgenliği testi</a:t>
              </a:r>
            </a:p>
            <a:p>
              <a:pPr>
                <a:lnSpc>
                  <a:spcPct val="80000"/>
                </a:lnSpc>
              </a:pPr>
              <a:r>
                <a:rPr lang="tr-TR" altLang="en-US" dirty="0">
                  <a:effectLst>
                    <a:outerShdw blurRad="38100" dist="38100" dir="2700000" algn="tl">
                      <a:srgbClr val="000000">
                        <a:alpha val="43137"/>
                      </a:srgbClr>
                    </a:outerShdw>
                  </a:effectLst>
                  <a:latin typeface="+mj-lt"/>
                </a:rPr>
                <a:t>Hava geçirgenliği testi </a:t>
              </a:r>
            </a:p>
          </p:txBody>
        </p:sp>
      </p:grpSp>
      <p:grpSp>
        <p:nvGrpSpPr>
          <p:cNvPr id="25" name="Grup 24">
            <a:extLst>
              <a:ext uri="{FF2B5EF4-FFF2-40B4-BE49-F238E27FC236}">
                <a16:creationId xmlns:a16="http://schemas.microsoft.com/office/drawing/2014/main" id="{54202342-36A5-C557-700A-15986CB89EA9}"/>
              </a:ext>
            </a:extLst>
          </p:cNvPr>
          <p:cNvGrpSpPr/>
          <p:nvPr/>
        </p:nvGrpSpPr>
        <p:grpSpPr>
          <a:xfrm>
            <a:off x="7311243" y="2687384"/>
            <a:ext cx="2505694" cy="1710046"/>
            <a:chOff x="1231076" y="931152"/>
            <a:chExt cx="2505694" cy="1710046"/>
          </a:xfrm>
        </p:grpSpPr>
        <p:sp>
          <p:nvSpPr>
            <p:cNvPr id="15" name="Dikdörtgen: Köşeleri Yuvarlatılmış 14">
              <a:extLst>
                <a:ext uri="{FF2B5EF4-FFF2-40B4-BE49-F238E27FC236}">
                  <a16:creationId xmlns:a16="http://schemas.microsoft.com/office/drawing/2014/main" id="{5338ABEA-9B5E-450B-64AB-BCABC8DC2C13}"/>
                </a:ext>
              </a:extLst>
            </p:cNvPr>
            <p:cNvSpPr/>
            <p:nvPr/>
          </p:nvSpPr>
          <p:spPr>
            <a:xfrm>
              <a:off x="1231076" y="931152"/>
              <a:ext cx="2505694" cy="1710046"/>
            </a:xfrm>
            <a:prstGeom prst="roundRect">
              <a:avLst/>
            </a:prstGeom>
            <a:solidFill>
              <a:schemeClr val="accent2">
                <a:lumMod val="20000"/>
                <a:lumOff val="80000"/>
              </a:schemeClr>
            </a:solidFill>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dirty="0"/>
            </a:p>
          </p:txBody>
        </p:sp>
        <p:sp>
          <p:nvSpPr>
            <p:cNvPr id="24" name="Metin kutusu 23">
              <a:extLst>
                <a:ext uri="{FF2B5EF4-FFF2-40B4-BE49-F238E27FC236}">
                  <a16:creationId xmlns:a16="http://schemas.microsoft.com/office/drawing/2014/main" id="{311F6675-C345-811F-AA4B-DD8ACAC16360}"/>
                </a:ext>
              </a:extLst>
            </p:cNvPr>
            <p:cNvSpPr txBox="1"/>
            <p:nvPr/>
          </p:nvSpPr>
          <p:spPr>
            <a:xfrm>
              <a:off x="1456705" y="1438368"/>
              <a:ext cx="1864424" cy="762645"/>
            </a:xfrm>
            <a:prstGeom prst="rect">
              <a:avLst/>
            </a:prstGeom>
            <a:noFill/>
          </p:spPr>
          <p:txBody>
            <a:bodyPr wrap="square">
              <a:spAutoFit/>
            </a:bodyPr>
            <a:lstStyle/>
            <a:p>
              <a:pPr>
                <a:lnSpc>
                  <a:spcPct val="80000"/>
                </a:lnSpc>
              </a:pPr>
              <a:r>
                <a:rPr lang="tr-TR" altLang="en-US" dirty="0">
                  <a:effectLst>
                    <a:outerShdw blurRad="38100" dist="38100" dir="2700000" algn="tl">
                      <a:srgbClr val="000000">
                        <a:alpha val="43137"/>
                      </a:srgbClr>
                    </a:outerShdw>
                  </a:effectLst>
                  <a:latin typeface="+mj-lt"/>
                </a:rPr>
                <a:t>SEM Analizi</a:t>
              </a:r>
            </a:p>
            <a:p>
              <a:pPr>
                <a:lnSpc>
                  <a:spcPct val="80000"/>
                </a:lnSpc>
              </a:pPr>
              <a:r>
                <a:rPr lang="tr-TR" altLang="en-US" dirty="0">
                  <a:effectLst>
                    <a:outerShdw blurRad="38100" dist="38100" dir="2700000" algn="tl">
                      <a:srgbClr val="000000">
                        <a:alpha val="43137"/>
                      </a:srgbClr>
                    </a:outerShdw>
                  </a:effectLst>
                  <a:latin typeface="+mj-lt"/>
                </a:rPr>
                <a:t>FTIR Analizi</a:t>
              </a:r>
            </a:p>
            <a:p>
              <a:pPr>
                <a:lnSpc>
                  <a:spcPct val="80000"/>
                </a:lnSpc>
              </a:pPr>
              <a:r>
                <a:rPr lang="tr-TR" altLang="en-US" dirty="0">
                  <a:effectLst>
                    <a:outerShdw blurRad="38100" dist="38100" dir="2700000" algn="tl">
                      <a:srgbClr val="000000">
                        <a:alpha val="43137"/>
                      </a:srgbClr>
                    </a:outerShdw>
                  </a:effectLst>
                  <a:latin typeface="+mj-lt"/>
                </a:rPr>
                <a:t>XPS (ESCA) Analizi</a:t>
              </a:r>
            </a:p>
          </p:txBody>
        </p:sp>
      </p:grpSp>
      <p:sp>
        <p:nvSpPr>
          <p:cNvPr id="3" name="Metin kutusu 2">
            <a:extLst>
              <a:ext uri="{FF2B5EF4-FFF2-40B4-BE49-F238E27FC236}">
                <a16:creationId xmlns:a16="http://schemas.microsoft.com/office/drawing/2014/main" id="{80B53777-AAA4-3702-C69B-0AD7E5110C3B}"/>
              </a:ext>
            </a:extLst>
          </p:cNvPr>
          <p:cNvSpPr txBox="1"/>
          <p:nvPr/>
        </p:nvSpPr>
        <p:spPr>
          <a:xfrm>
            <a:off x="11770589" y="6393129"/>
            <a:ext cx="421412" cy="464871"/>
          </a:xfrm>
          <a:prstGeom prst="rect">
            <a:avLst/>
          </a:prstGeom>
          <a:noFill/>
        </p:spPr>
        <p:txBody>
          <a:bodyPr wrap="square">
            <a:spAutoFit/>
          </a:bodyPr>
          <a:lstStyle/>
          <a:p>
            <a:pPr marR="0" lvl="0" algn="just">
              <a:lnSpc>
                <a:spcPct val="150000"/>
              </a:lnSpc>
              <a:spcBef>
                <a:spcPts val="0"/>
              </a:spcBef>
              <a:spcAft>
                <a:spcPts val="0"/>
              </a:spcAft>
            </a:pPr>
            <a:r>
              <a:rPr lang="tr-TR" sz="18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56</a:t>
            </a:r>
          </a:p>
        </p:txBody>
      </p:sp>
    </p:spTree>
    <p:extLst>
      <p:ext uri="{BB962C8B-B14F-4D97-AF65-F5344CB8AC3E}">
        <p14:creationId xmlns:p14="http://schemas.microsoft.com/office/powerpoint/2010/main" val="108781902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D6B5BAF-C2DE-55C0-BB8E-1A77E1F5EDAB}"/>
              </a:ext>
            </a:extLst>
          </p:cNvPr>
          <p:cNvSpPr>
            <a:spLocks noGrp="1"/>
          </p:cNvSpPr>
          <p:nvPr>
            <p:ph type="title"/>
          </p:nvPr>
        </p:nvSpPr>
        <p:spPr>
          <a:xfrm>
            <a:off x="760021" y="2925722"/>
            <a:ext cx="11431979" cy="1325563"/>
          </a:xfrm>
          <a:solidFill>
            <a:schemeClr val="accent1">
              <a:lumMod val="20000"/>
              <a:lumOff val="80000"/>
            </a:schemeClr>
          </a:solidFill>
        </p:spPr>
        <p:txBody>
          <a:bodyPr>
            <a:normAutofit/>
          </a:bodyPr>
          <a:lstStyle/>
          <a:p>
            <a:r>
              <a:rPr lang="tr-TR"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5</a:t>
            </a:r>
            <a:r>
              <a:rPr lang="tr-TR" sz="44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a:t>
            </a:r>
            <a:r>
              <a:rPr lang="en-US" sz="4400" b="1" dirty="0" err="1">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Tekstiller</a:t>
            </a:r>
            <a:r>
              <a:rPr lang="en-US" sz="44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a:t>
            </a:r>
            <a:r>
              <a:rPr lang="tr-TR" sz="44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İ</a:t>
            </a:r>
            <a:r>
              <a:rPr lang="en-US" sz="4400" b="1" dirty="0" err="1">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çin</a:t>
            </a:r>
            <a:r>
              <a:rPr lang="en-US" sz="44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a:t>
            </a:r>
            <a:r>
              <a:rPr lang="en-US" sz="4400" b="1" dirty="0" err="1">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Kullan</a:t>
            </a:r>
            <a:r>
              <a:rPr lang="tr-TR" sz="44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ı</a:t>
            </a:r>
            <a:r>
              <a:rPr lang="en-US" sz="4400" b="1" dirty="0" err="1">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lan</a:t>
            </a:r>
            <a:r>
              <a:rPr lang="en-US" sz="44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a:t>
            </a:r>
            <a:r>
              <a:rPr lang="en-US" sz="4400" b="1" dirty="0" err="1">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Plazma</a:t>
            </a:r>
            <a:r>
              <a:rPr lang="en-US" sz="44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a:t>
            </a:r>
            <a:r>
              <a:rPr lang="tr-TR" sz="44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İ</a:t>
            </a:r>
            <a:r>
              <a:rPr lang="en-US" sz="4400" b="1" dirty="0" err="1">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şlem</a:t>
            </a:r>
            <a:r>
              <a:rPr lang="en-US" sz="44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a:t>
            </a:r>
            <a:r>
              <a:rPr lang="en-US" sz="4400" b="1" dirty="0" err="1">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Çeşitleri</a:t>
            </a:r>
            <a:endParaRPr lang="en-US" dirty="0"/>
          </a:p>
        </p:txBody>
      </p:sp>
      <p:sp>
        <p:nvSpPr>
          <p:cNvPr id="3" name="Metin kutusu 2">
            <a:extLst>
              <a:ext uri="{FF2B5EF4-FFF2-40B4-BE49-F238E27FC236}">
                <a16:creationId xmlns:a16="http://schemas.microsoft.com/office/drawing/2014/main" id="{40B3C545-987C-0261-4855-FA57E2B22F97}"/>
              </a:ext>
            </a:extLst>
          </p:cNvPr>
          <p:cNvSpPr txBox="1"/>
          <p:nvPr/>
        </p:nvSpPr>
        <p:spPr>
          <a:xfrm>
            <a:off x="11770589" y="6393129"/>
            <a:ext cx="421412" cy="464871"/>
          </a:xfrm>
          <a:prstGeom prst="rect">
            <a:avLst/>
          </a:prstGeom>
          <a:noFill/>
        </p:spPr>
        <p:txBody>
          <a:bodyPr wrap="square">
            <a:spAutoFit/>
          </a:bodyPr>
          <a:lstStyle/>
          <a:p>
            <a:pPr marR="0" lvl="0" algn="just">
              <a:lnSpc>
                <a:spcPct val="150000"/>
              </a:lnSpc>
              <a:spcBef>
                <a:spcPts val="0"/>
              </a:spcBef>
              <a:spcAft>
                <a:spcPts val="0"/>
              </a:spcAft>
            </a:pPr>
            <a:r>
              <a:rPr lang="tr-TR" sz="18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57</a:t>
            </a:r>
          </a:p>
        </p:txBody>
      </p:sp>
    </p:spTree>
    <p:extLst>
      <p:ext uri="{BB962C8B-B14F-4D97-AF65-F5344CB8AC3E}">
        <p14:creationId xmlns:p14="http://schemas.microsoft.com/office/powerpoint/2010/main" val="219386946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780814A6-DF0F-1C8B-1600-476BAA6F7088}"/>
              </a:ext>
            </a:extLst>
          </p:cNvPr>
          <p:cNvSpPr>
            <a:spLocks noGrp="1" noChangeArrowheads="1"/>
          </p:cNvSpPr>
          <p:nvPr>
            <p:ph type="title"/>
          </p:nvPr>
        </p:nvSpPr>
        <p:spPr>
          <a:xfrm>
            <a:off x="353702" y="1545431"/>
            <a:ext cx="11390993" cy="1462088"/>
          </a:xfrm>
        </p:spPr>
        <p:txBody>
          <a:bodyPr>
            <a:normAutofit/>
          </a:bodyPr>
          <a:lstStyle/>
          <a:p>
            <a:pPr algn="ctr"/>
            <a:r>
              <a:rPr lang="tr-TR" altLang="en-US" sz="3600" b="1" dirty="0">
                <a:latin typeface="+mn-lt"/>
              </a:rPr>
              <a:t>Tekstil Endüstrisinde Plazma Teknolojisinin Kullanımı</a:t>
            </a:r>
            <a:r>
              <a:rPr lang="tr-TR" altLang="en-US" sz="3600" dirty="0">
                <a:latin typeface="+mn-lt"/>
              </a:rPr>
              <a:t> </a:t>
            </a:r>
            <a:br>
              <a:rPr lang="en-US" altLang="en-US" sz="3600" dirty="0">
                <a:latin typeface="+mn-lt"/>
              </a:rPr>
            </a:br>
            <a:endParaRPr lang="tr-TR" altLang="en-US" sz="3600" dirty="0">
              <a:latin typeface="+mn-lt"/>
            </a:endParaRPr>
          </a:p>
        </p:txBody>
      </p:sp>
      <p:sp>
        <p:nvSpPr>
          <p:cNvPr id="9222" name="Rectangle 6">
            <a:extLst>
              <a:ext uri="{FF2B5EF4-FFF2-40B4-BE49-F238E27FC236}">
                <a16:creationId xmlns:a16="http://schemas.microsoft.com/office/drawing/2014/main" id="{E2F4D98E-7675-C4A7-7DCC-D427D98AFD01}"/>
              </a:ext>
            </a:extLst>
          </p:cNvPr>
          <p:cNvSpPr>
            <a:spLocks noGrp="1" noChangeArrowheads="1"/>
          </p:cNvSpPr>
          <p:nvPr>
            <p:ph type="body" idx="1"/>
          </p:nvPr>
        </p:nvSpPr>
        <p:spPr>
          <a:xfrm>
            <a:off x="961900" y="2276475"/>
            <a:ext cx="10675918" cy="4114800"/>
          </a:xfrm>
          <a:solidFill>
            <a:schemeClr val="accent1">
              <a:lumMod val="20000"/>
              <a:lumOff val="80000"/>
            </a:schemeClr>
          </a:solidFill>
          <a:ln/>
        </p:spPr>
        <p:txBody>
          <a:bodyPr>
            <a:normAutofit fontScale="92500" lnSpcReduction="20000"/>
          </a:bodyPr>
          <a:lstStyle/>
          <a:p>
            <a:pPr>
              <a:lnSpc>
                <a:spcPct val="120000"/>
              </a:lnSpc>
            </a:pPr>
            <a:r>
              <a:rPr lang="tr-TR" altLang="en-US" sz="2400" dirty="0">
                <a:effectLst>
                  <a:outerShdw blurRad="38100" dist="38100" dir="2700000" algn="tl">
                    <a:srgbClr val="000000">
                      <a:alpha val="43137"/>
                    </a:srgbClr>
                  </a:outerShdw>
                </a:effectLst>
              </a:rPr>
              <a:t>Su gereksinimi olmaması, </a:t>
            </a:r>
          </a:p>
          <a:p>
            <a:pPr>
              <a:lnSpc>
                <a:spcPct val="120000"/>
              </a:lnSpc>
            </a:pPr>
            <a:r>
              <a:rPr lang="tr-TR" altLang="en-US" sz="2400" dirty="0">
                <a:effectLst>
                  <a:outerShdw blurRad="38100" dist="38100" dir="2700000" algn="tl">
                    <a:srgbClr val="000000">
                      <a:alpha val="43137"/>
                    </a:srgbClr>
                  </a:outerShdw>
                </a:effectLst>
              </a:rPr>
              <a:t>İşlemin gaz fazında gerçekleşmesi, </a:t>
            </a:r>
          </a:p>
          <a:p>
            <a:pPr>
              <a:lnSpc>
                <a:spcPct val="120000"/>
              </a:lnSpc>
            </a:pPr>
            <a:r>
              <a:rPr lang="tr-TR" altLang="en-US" sz="2400" dirty="0">
                <a:effectLst>
                  <a:outerShdw blurRad="38100" dist="38100" dir="2700000" algn="tl">
                    <a:srgbClr val="000000">
                      <a:alpha val="43137"/>
                    </a:srgbClr>
                  </a:outerShdw>
                </a:effectLst>
              </a:rPr>
              <a:t>Kullanılan kimyasal madde miktarının çok az olması, </a:t>
            </a:r>
          </a:p>
          <a:p>
            <a:pPr>
              <a:lnSpc>
                <a:spcPct val="120000"/>
              </a:lnSpc>
            </a:pPr>
            <a:r>
              <a:rPr lang="tr-TR" altLang="en-US" sz="2400" dirty="0">
                <a:effectLst>
                  <a:outerShdw blurRad="38100" dist="38100" dir="2700000" algn="tl">
                    <a:srgbClr val="000000">
                      <a:alpha val="43137"/>
                    </a:srgbClr>
                  </a:outerShdw>
                </a:effectLst>
              </a:rPr>
              <a:t>Kısa işlem süresi, </a:t>
            </a:r>
          </a:p>
          <a:p>
            <a:pPr>
              <a:lnSpc>
                <a:spcPct val="120000"/>
              </a:lnSpc>
            </a:pPr>
            <a:r>
              <a:rPr lang="tr-TR" altLang="en-US" sz="2400" dirty="0">
                <a:effectLst>
                  <a:outerShdw blurRad="38100" dist="38100" dir="2700000" algn="tl">
                    <a:srgbClr val="000000">
                      <a:alpha val="43137"/>
                    </a:srgbClr>
                  </a:outerShdw>
                </a:effectLst>
              </a:rPr>
              <a:t>Endüstriyel atığa sebep olmaması, </a:t>
            </a:r>
          </a:p>
          <a:p>
            <a:pPr>
              <a:lnSpc>
                <a:spcPct val="120000"/>
              </a:lnSpc>
            </a:pPr>
            <a:r>
              <a:rPr lang="tr-TR" altLang="en-US" sz="2400" dirty="0">
                <a:effectLst>
                  <a:outerShdw blurRad="38100" dist="38100" dir="2700000" algn="tl">
                    <a:srgbClr val="000000">
                      <a:alpha val="43137"/>
                    </a:srgbClr>
                  </a:outerShdw>
                </a:effectLst>
              </a:rPr>
              <a:t>Tekstil materyalinin mekanik özelliklerine zarar vermemesi, </a:t>
            </a:r>
          </a:p>
          <a:p>
            <a:pPr>
              <a:lnSpc>
                <a:spcPct val="120000"/>
              </a:lnSpc>
            </a:pPr>
            <a:r>
              <a:rPr lang="tr-TR" altLang="en-US" sz="2400" dirty="0">
                <a:effectLst>
                  <a:outerShdw blurRad="38100" dist="38100" dir="2700000" algn="tl">
                    <a:srgbClr val="000000">
                      <a:alpha val="43137"/>
                    </a:srgbClr>
                  </a:outerShdw>
                </a:effectLst>
              </a:rPr>
              <a:t>İşlemin sadece lif yüzeyinde etkili olması ve </a:t>
            </a:r>
          </a:p>
          <a:p>
            <a:pPr>
              <a:lnSpc>
                <a:spcPct val="120000"/>
              </a:lnSpc>
            </a:pPr>
            <a:r>
              <a:rPr lang="tr-TR" altLang="en-US" sz="2400" dirty="0">
                <a:effectLst>
                  <a:outerShdw blurRad="38100" dist="38100" dir="2700000" algn="tl">
                    <a:srgbClr val="000000">
                      <a:alpha val="43137"/>
                    </a:srgbClr>
                  </a:outerShdw>
                </a:effectLst>
              </a:rPr>
              <a:t>Enerji tasarrufu sağlaması gibi avantajları nedeniyle son zamanlarda yaş işlemlere göre önemli bir alternatif oluşturmaktadır. </a:t>
            </a:r>
          </a:p>
          <a:p>
            <a:pPr>
              <a:lnSpc>
                <a:spcPct val="120000"/>
              </a:lnSpc>
              <a:buFont typeface="Wingdings" panose="05000000000000000000" pitchFamily="2" charset="2"/>
              <a:buNone/>
            </a:pPr>
            <a:endParaRPr lang="en-US" altLang="en-US" sz="1800" dirty="0">
              <a:solidFill>
                <a:schemeClr val="tx2"/>
              </a:solidFill>
              <a:latin typeface="Comic Sans MS" panose="030F0702030302020204" pitchFamily="66" charset="0"/>
            </a:endParaRPr>
          </a:p>
        </p:txBody>
      </p:sp>
      <p:sp>
        <p:nvSpPr>
          <p:cNvPr id="2" name="Metin kutusu 1">
            <a:extLst>
              <a:ext uri="{FF2B5EF4-FFF2-40B4-BE49-F238E27FC236}">
                <a16:creationId xmlns:a16="http://schemas.microsoft.com/office/drawing/2014/main" id="{8E8D0F85-6E09-89BF-44A0-C3DF2096A3FB}"/>
              </a:ext>
            </a:extLst>
          </p:cNvPr>
          <p:cNvSpPr txBox="1"/>
          <p:nvPr/>
        </p:nvSpPr>
        <p:spPr>
          <a:xfrm>
            <a:off x="11770589" y="6393129"/>
            <a:ext cx="421412" cy="464871"/>
          </a:xfrm>
          <a:prstGeom prst="rect">
            <a:avLst/>
          </a:prstGeom>
          <a:noFill/>
        </p:spPr>
        <p:txBody>
          <a:bodyPr wrap="square">
            <a:spAutoFit/>
          </a:bodyPr>
          <a:lstStyle/>
          <a:p>
            <a:pPr marR="0" lvl="0" algn="just">
              <a:lnSpc>
                <a:spcPct val="150000"/>
              </a:lnSpc>
              <a:spcBef>
                <a:spcPts val="0"/>
              </a:spcBef>
              <a:spcAft>
                <a:spcPts val="0"/>
              </a:spcAft>
            </a:pPr>
            <a:r>
              <a:rPr lang="tr-TR"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58</a:t>
            </a:r>
            <a:endParaRPr lang="tr-TR" sz="18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016570011"/>
      </p:ext>
    </p:extLst>
  </p:cSld>
  <p:clrMapOvr>
    <a:masterClrMapping/>
  </p:clrMapOv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D6B5BAF-C2DE-55C0-BB8E-1A77E1F5EDAB}"/>
              </a:ext>
            </a:extLst>
          </p:cNvPr>
          <p:cNvSpPr>
            <a:spLocks noGrp="1"/>
          </p:cNvSpPr>
          <p:nvPr>
            <p:ph type="title"/>
          </p:nvPr>
        </p:nvSpPr>
        <p:spPr>
          <a:xfrm>
            <a:off x="838200" y="2925722"/>
            <a:ext cx="10515600" cy="1325563"/>
          </a:xfrm>
          <a:solidFill>
            <a:schemeClr val="accent1">
              <a:lumMod val="20000"/>
              <a:lumOff val="80000"/>
            </a:schemeClr>
          </a:solidFill>
        </p:spPr>
        <p:txBody>
          <a:bodyPr/>
          <a:lstStyle/>
          <a:p>
            <a:r>
              <a:rPr lang="tr-TR" sz="44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6. </a:t>
            </a:r>
            <a:r>
              <a:rPr lang="en-US" sz="4400" b="1" dirty="0" err="1">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Doğal</a:t>
            </a:r>
            <a:r>
              <a:rPr lang="en-US" sz="44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a:t>
            </a:r>
            <a:r>
              <a:rPr lang="en-US" sz="4400" b="1" dirty="0" err="1">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Liflerin</a:t>
            </a:r>
            <a:r>
              <a:rPr lang="en-US" sz="44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a:t>
            </a:r>
            <a:r>
              <a:rPr lang="en-US" sz="4400" b="1" dirty="0" err="1">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Plazma</a:t>
            </a:r>
            <a:r>
              <a:rPr lang="en-US" sz="44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a:t>
            </a:r>
            <a:r>
              <a:rPr lang="tr-TR" sz="44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İ</a:t>
            </a:r>
            <a:r>
              <a:rPr lang="en-US" sz="4400" b="1" dirty="0" err="1">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şlemleri</a:t>
            </a:r>
            <a:endParaRPr lang="en-US" dirty="0"/>
          </a:p>
        </p:txBody>
      </p:sp>
      <p:sp>
        <p:nvSpPr>
          <p:cNvPr id="3" name="Metin kutusu 2">
            <a:extLst>
              <a:ext uri="{FF2B5EF4-FFF2-40B4-BE49-F238E27FC236}">
                <a16:creationId xmlns:a16="http://schemas.microsoft.com/office/drawing/2014/main" id="{88924BBB-E423-3538-226C-4560AE00D59D}"/>
              </a:ext>
            </a:extLst>
          </p:cNvPr>
          <p:cNvSpPr txBox="1"/>
          <p:nvPr/>
        </p:nvSpPr>
        <p:spPr>
          <a:xfrm>
            <a:off x="11770589" y="6393129"/>
            <a:ext cx="421412" cy="464871"/>
          </a:xfrm>
          <a:prstGeom prst="rect">
            <a:avLst/>
          </a:prstGeom>
          <a:noFill/>
        </p:spPr>
        <p:txBody>
          <a:bodyPr wrap="square">
            <a:spAutoFit/>
          </a:bodyPr>
          <a:lstStyle/>
          <a:p>
            <a:pPr marR="0" lvl="0" algn="just">
              <a:lnSpc>
                <a:spcPct val="150000"/>
              </a:lnSpc>
              <a:spcBef>
                <a:spcPts val="0"/>
              </a:spcBef>
              <a:spcAft>
                <a:spcPts val="0"/>
              </a:spcAft>
            </a:pPr>
            <a:r>
              <a:rPr lang="tr-TR" sz="18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59</a:t>
            </a:r>
          </a:p>
        </p:txBody>
      </p:sp>
    </p:spTree>
    <p:extLst>
      <p:ext uri="{BB962C8B-B14F-4D97-AF65-F5344CB8AC3E}">
        <p14:creationId xmlns:p14="http://schemas.microsoft.com/office/powerpoint/2010/main" val="241091241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2194" name="Rectangle 2">
            <a:extLst>
              <a:ext uri="{FF2B5EF4-FFF2-40B4-BE49-F238E27FC236}">
                <a16:creationId xmlns:a16="http://schemas.microsoft.com/office/drawing/2014/main" id="{E4ABF2EA-6E64-DA0D-30E1-7B994946C804}"/>
              </a:ext>
            </a:extLst>
          </p:cNvPr>
          <p:cNvSpPr>
            <a:spLocks noGrp="1" noChangeArrowheads="1"/>
          </p:cNvSpPr>
          <p:nvPr>
            <p:ph type="title"/>
          </p:nvPr>
        </p:nvSpPr>
        <p:spPr>
          <a:xfrm>
            <a:off x="838200" y="1690688"/>
            <a:ext cx="10515600" cy="1325563"/>
          </a:xfrm>
        </p:spPr>
        <p:txBody>
          <a:bodyPr>
            <a:normAutofit/>
          </a:bodyPr>
          <a:lstStyle/>
          <a:p>
            <a:pPr algn="ctr"/>
            <a:r>
              <a:rPr lang="tr-TR" altLang="en-US" sz="3600" b="1" dirty="0">
                <a:latin typeface="+mn-lt"/>
              </a:rPr>
              <a:t>Doğal Liflerde Vakum Plazma Teknolojisinin Kullanımı</a:t>
            </a:r>
            <a:br>
              <a:rPr lang="tr-TR" altLang="en-US" sz="3600" b="1" dirty="0">
                <a:latin typeface="+mn-lt"/>
              </a:rPr>
            </a:br>
            <a:r>
              <a:rPr lang="tr-TR" altLang="en-US" sz="3600" b="1" dirty="0">
                <a:solidFill>
                  <a:srgbClr val="FF0000"/>
                </a:solidFill>
                <a:latin typeface="+mn-lt"/>
              </a:rPr>
              <a:t>Selülozik Lifler</a:t>
            </a:r>
          </a:p>
        </p:txBody>
      </p:sp>
      <p:sp>
        <p:nvSpPr>
          <p:cNvPr id="392195" name="Rectangle 3">
            <a:extLst>
              <a:ext uri="{FF2B5EF4-FFF2-40B4-BE49-F238E27FC236}">
                <a16:creationId xmlns:a16="http://schemas.microsoft.com/office/drawing/2014/main" id="{816178C4-7638-4F22-F336-3143CAFC7E6D}"/>
              </a:ext>
            </a:extLst>
          </p:cNvPr>
          <p:cNvSpPr>
            <a:spLocks noGrp="1" noChangeArrowheads="1"/>
          </p:cNvSpPr>
          <p:nvPr>
            <p:ph type="body" idx="1"/>
          </p:nvPr>
        </p:nvSpPr>
        <p:spPr>
          <a:xfrm>
            <a:off x="838200" y="3429000"/>
            <a:ext cx="10515600" cy="1879270"/>
          </a:xfrm>
          <a:solidFill>
            <a:schemeClr val="accent1">
              <a:lumMod val="20000"/>
              <a:lumOff val="80000"/>
            </a:schemeClr>
          </a:solidFill>
        </p:spPr>
        <p:txBody>
          <a:bodyPr/>
          <a:lstStyle/>
          <a:p>
            <a:pPr algn="just"/>
            <a:r>
              <a:rPr lang="tr-TR" altLang="en-US" sz="2200" dirty="0">
                <a:effectLst>
                  <a:outerShdw blurRad="38100" dist="38100" dir="2700000" algn="tl">
                    <a:srgbClr val="000000">
                      <a:alpha val="43137"/>
                    </a:srgbClr>
                  </a:outerShdw>
                </a:effectLst>
              </a:rPr>
              <a:t>Selülozik liflerin vakum plazma ile yapılan çalışmalarında:</a:t>
            </a:r>
          </a:p>
          <a:p>
            <a:pPr lvl="1" algn="just"/>
            <a:r>
              <a:rPr lang="tr-TR" altLang="en-US" sz="2200" dirty="0">
                <a:effectLst>
                  <a:outerShdw blurRad="38100" dist="38100" dir="2700000" algn="tl">
                    <a:srgbClr val="000000">
                      <a:alpha val="43137"/>
                    </a:srgbClr>
                  </a:outerShdw>
                </a:effectLst>
              </a:rPr>
              <a:t>nişasta haşılının uzaklaştırılmasında, </a:t>
            </a:r>
          </a:p>
          <a:p>
            <a:pPr lvl="1" algn="just"/>
            <a:r>
              <a:rPr lang="tr-TR" altLang="en-US" sz="2200" dirty="0" err="1">
                <a:effectLst>
                  <a:outerShdw blurRad="38100" dist="38100" dir="2700000" algn="tl">
                    <a:srgbClr val="000000">
                      <a:alpha val="43137"/>
                    </a:srgbClr>
                  </a:outerShdw>
                </a:effectLst>
              </a:rPr>
              <a:t>hidrofilitenin</a:t>
            </a:r>
            <a:r>
              <a:rPr lang="tr-TR" altLang="en-US" sz="2200" dirty="0">
                <a:effectLst>
                  <a:outerShdw blurRad="38100" dist="38100" dir="2700000" algn="tl">
                    <a:srgbClr val="000000">
                      <a:alpha val="43137"/>
                    </a:srgbClr>
                  </a:outerShdw>
                </a:effectLst>
              </a:rPr>
              <a:t> ve </a:t>
            </a:r>
            <a:r>
              <a:rPr lang="tr-TR" altLang="en-US" sz="2200" dirty="0" err="1">
                <a:effectLst>
                  <a:outerShdw blurRad="38100" dist="38100" dir="2700000" algn="tl">
                    <a:srgbClr val="000000">
                      <a:alpha val="43137"/>
                    </a:srgbClr>
                  </a:outerShdw>
                </a:effectLst>
              </a:rPr>
              <a:t>boyanabilirliğin</a:t>
            </a:r>
            <a:r>
              <a:rPr lang="tr-TR" altLang="en-US" sz="2200" dirty="0">
                <a:effectLst>
                  <a:outerShdw blurRad="38100" dist="38100" dir="2700000" algn="tl">
                    <a:srgbClr val="000000">
                      <a:alpha val="43137"/>
                    </a:srgbClr>
                  </a:outerShdw>
                </a:effectLst>
              </a:rPr>
              <a:t> artmasında başarı sağlanırken; </a:t>
            </a:r>
          </a:p>
          <a:p>
            <a:pPr lvl="1" algn="just"/>
            <a:r>
              <a:rPr lang="tr-TR" altLang="en-US" sz="2200" dirty="0">
                <a:effectLst>
                  <a:outerShdw blurRad="38100" dist="38100" dir="2700000" algn="tl">
                    <a:srgbClr val="000000">
                      <a:alpha val="43137"/>
                    </a:srgbClr>
                  </a:outerShdw>
                </a:effectLst>
              </a:rPr>
              <a:t>bazı monomerlerin kullanımı ile liflere su-kir itici özellik kazandırılmıştır. </a:t>
            </a:r>
          </a:p>
          <a:p>
            <a:pPr algn="just"/>
            <a:endParaRPr lang="tr-TR" altLang="en-US" sz="2400" dirty="0">
              <a:solidFill>
                <a:schemeClr val="tx2"/>
              </a:solidFill>
              <a:latin typeface="Comic Sans MS" panose="030F0702030302020204" pitchFamily="66" charset="0"/>
            </a:endParaRPr>
          </a:p>
        </p:txBody>
      </p:sp>
      <p:sp>
        <p:nvSpPr>
          <p:cNvPr id="2" name="Metin kutusu 1">
            <a:extLst>
              <a:ext uri="{FF2B5EF4-FFF2-40B4-BE49-F238E27FC236}">
                <a16:creationId xmlns:a16="http://schemas.microsoft.com/office/drawing/2014/main" id="{19520DD5-70EA-CBDD-8A68-06CEA6F2DCA8}"/>
              </a:ext>
            </a:extLst>
          </p:cNvPr>
          <p:cNvSpPr txBox="1"/>
          <p:nvPr/>
        </p:nvSpPr>
        <p:spPr>
          <a:xfrm>
            <a:off x="11770589" y="6393129"/>
            <a:ext cx="421412" cy="464871"/>
          </a:xfrm>
          <a:prstGeom prst="rect">
            <a:avLst/>
          </a:prstGeom>
          <a:noFill/>
        </p:spPr>
        <p:txBody>
          <a:bodyPr wrap="square">
            <a:spAutoFit/>
          </a:bodyPr>
          <a:lstStyle/>
          <a:p>
            <a:pPr marR="0" lvl="0" algn="just">
              <a:lnSpc>
                <a:spcPct val="150000"/>
              </a:lnSpc>
              <a:spcBef>
                <a:spcPts val="0"/>
              </a:spcBef>
              <a:spcAft>
                <a:spcPts val="0"/>
              </a:spcAft>
            </a:pPr>
            <a:r>
              <a:rPr lang="tr-TR" sz="18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60</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3218" name="Rectangle 2">
            <a:extLst>
              <a:ext uri="{FF2B5EF4-FFF2-40B4-BE49-F238E27FC236}">
                <a16:creationId xmlns:a16="http://schemas.microsoft.com/office/drawing/2014/main" id="{DD0104E5-C588-3C97-4953-6ED995D8ECEA}"/>
              </a:ext>
            </a:extLst>
          </p:cNvPr>
          <p:cNvSpPr>
            <a:spLocks noGrp="1" noChangeArrowheads="1"/>
          </p:cNvSpPr>
          <p:nvPr>
            <p:ph type="title"/>
          </p:nvPr>
        </p:nvSpPr>
        <p:spPr>
          <a:xfrm>
            <a:off x="838200" y="1564533"/>
            <a:ext cx="10515600" cy="1325563"/>
          </a:xfrm>
        </p:spPr>
        <p:txBody>
          <a:bodyPr>
            <a:normAutofit/>
          </a:bodyPr>
          <a:lstStyle/>
          <a:p>
            <a:pPr algn="ctr"/>
            <a:r>
              <a:rPr lang="tr-TR" altLang="en-US" sz="3600" b="1" dirty="0">
                <a:latin typeface="+mn-lt"/>
              </a:rPr>
              <a:t>Doğal Liflerde Vakum Plazma Teknolojisinin Kullanımı</a:t>
            </a:r>
            <a:br>
              <a:rPr lang="tr-TR" altLang="en-US" sz="3600" b="1" dirty="0">
                <a:latin typeface="+mn-lt"/>
              </a:rPr>
            </a:br>
            <a:r>
              <a:rPr lang="tr-TR" altLang="en-US" sz="3600" b="1" dirty="0">
                <a:solidFill>
                  <a:srgbClr val="FF0000"/>
                </a:solidFill>
                <a:latin typeface="+mn-lt"/>
              </a:rPr>
              <a:t>Protein Lifleri</a:t>
            </a:r>
          </a:p>
        </p:txBody>
      </p:sp>
      <p:sp>
        <p:nvSpPr>
          <p:cNvPr id="393219" name="Rectangle 3">
            <a:extLst>
              <a:ext uri="{FF2B5EF4-FFF2-40B4-BE49-F238E27FC236}">
                <a16:creationId xmlns:a16="http://schemas.microsoft.com/office/drawing/2014/main" id="{141D2012-B6D5-F978-C4DA-03863431726F}"/>
              </a:ext>
            </a:extLst>
          </p:cNvPr>
          <p:cNvSpPr>
            <a:spLocks noGrp="1" noChangeArrowheads="1"/>
          </p:cNvSpPr>
          <p:nvPr>
            <p:ph type="body" idx="1"/>
          </p:nvPr>
        </p:nvSpPr>
        <p:spPr>
          <a:xfrm>
            <a:off x="838200" y="3167537"/>
            <a:ext cx="10515600" cy="2413866"/>
          </a:xfrm>
          <a:solidFill>
            <a:schemeClr val="accent1">
              <a:lumMod val="20000"/>
              <a:lumOff val="80000"/>
            </a:schemeClr>
          </a:solidFill>
        </p:spPr>
        <p:txBody>
          <a:bodyPr/>
          <a:lstStyle/>
          <a:p>
            <a:pPr algn="just"/>
            <a:r>
              <a:rPr lang="tr-TR" altLang="en-US" sz="2200" dirty="0">
                <a:effectLst>
                  <a:outerShdw blurRad="38100" dist="38100" dir="2700000" algn="tl">
                    <a:srgbClr val="000000">
                      <a:alpha val="43137"/>
                    </a:srgbClr>
                  </a:outerShdw>
                </a:effectLst>
              </a:rPr>
              <a:t>Vakum plazma işlemi sonunda yünlü mamullerin yüzeyinde çeşitli modifikasyonlar meydana gelmektedir. Bu etkiler;</a:t>
            </a:r>
          </a:p>
          <a:p>
            <a:pPr lvl="1" algn="just"/>
            <a:r>
              <a:rPr lang="tr-TR" altLang="en-US" sz="2200" dirty="0">
                <a:effectLst>
                  <a:outerShdw blurRad="38100" dist="38100" dir="2700000" algn="tl">
                    <a:srgbClr val="000000">
                      <a:alpha val="43137"/>
                    </a:srgbClr>
                  </a:outerShdw>
                </a:effectLst>
              </a:rPr>
              <a:t>iplik üretiminde verimin,  </a:t>
            </a:r>
          </a:p>
          <a:p>
            <a:pPr lvl="1" algn="just"/>
            <a:r>
              <a:rPr lang="tr-TR" altLang="en-US" sz="2200" dirty="0" err="1">
                <a:effectLst>
                  <a:outerShdw blurRad="38100" dist="38100" dir="2700000" algn="tl">
                    <a:srgbClr val="000000">
                      <a:alpha val="43137"/>
                    </a:srgbClr>
                  </a:outerShdw>
                </a:effectLst>
              </a:rPr>
              <a:t>hidrofilliğin</a:t>
            </a:r>
            <a:r>
              <a:rPr lang="tr-TR" altLang="en-US" sz="2200" dirty="0">
                <a:effectLst>
                  <a:outerShdw blurRad="38100" dist="38100" dir="2700000" algn="tl">
                    <a:srgbClr val="000000">
                      <a:alpha val="43137"/>
                    </a:srgbClr>
                  </a:outerShdw>
                </a:effectLst>
              </a:rPr>
              <a:t> artması, </a:t>
            </a:r>
          </a:p>
          <a:p>
            <a:pPr lvl="1" algn="just"/>
            <a:r>
              <a:rPr lang="tr-TR" altLang="en-US" sz="2200" dirty="0">
                <a:effectLst>
                  <a:outerShdw blurRad="38100" dist="38100" dir="2700000" algn="tl">
                    <a:srgbClr val="000000">
                      <a:alpha val="43137"/>
                    </a:srgbClr>
                  </a:outerShdw>
                </a:effectLst>
              </a:rPr>
              <a:t>daha iyi çekmezlik değerlerinin elde edilmesi, </a:t>
            </a:r>
          </a:p>
          <a:p>
            <a:pPr lvl="1" algn="just"/>
            <a:r>
              <a:rPr lang="tr-TR" altLang="en-US" sz="2200" dirty="0" err="1">
                <a:effectLst>
                  <a:outerShdw blurRad="38100" dist="38100" dir="2700000" algn="tl">
                    <a:srgbClr val="000000">
                      <a:alpha val="43137"/>
                    </a:srgbClr>
                  </a:outerShdw>
                </a:effectLst>
              </a:rPr>
              <a:t>boyanabilirlik</a:t>
            </a:r>
            <a:r>
              <a:rPr lang="tr-TR" altLang="en-US" sz="2200" dirty="0">
                <a:effectLst>
                  <a:outerShdw blurRad="38100" dist="38100" dir="2700000" algn="tl">
                    <a:srgbClr val="000000">
                      <a:alpha val="43137"/>
                    </a:srgbClr>
                  </a:outerShdw>
                </a:effectLst>
              </a:rPr>
              <a:t> ve </a:t>
            </a:r>
            <a:r>
              <a:rPr lang="tr-TR" altLang="en-US" sz="2200" dirty="0" err="1">
                <a:effectLst>
                  <a:outerShdw blurRad="38100" dist="38100" dir="2700000" algn="tl">
                    <a:srgbClr val="000000">
                      <a:alpha val="43137"/>
                    </a:srgbClr>
                  </a:outerShdw>
                </a:effectLst>
              </a:rPr>
              <a:t>basılabilirliğin</a:t>
            </a:r>
            <a:r>
              <a:rPr lang="tr-TR" altLang="en-US" sz="2200" dirty="0">
                <a:effectLst>
                  <a:outerShdw blurRad="38100" dist="38100" dir="2700000" algn="tl">
                    <a:srgbClr val="000000">
                      <a:alpha val="43137"/>
                    </a:srgbClr>
                  </a:outerShdw>
                </a:effectLst>
              </a:rPr>
              <a:t> artması şeklinde gerçekleşmektedir.</a:t>
            </a:r>
          </a:p>
          <a:p>
            <a:pPr algn="just"/>
            <a:endParaRPr lang="tr-TR" altLang="en-US" sz="2400" dirty="0">
              <a:solidFill>
                <a:schemeClr val="tx2"/>
              </a:solidFill>
              <a:latin typeface="Comic Sans MS" panose="030F0702030302020204" pitchFamily="66" charset="0"/>
            </a:endParaRPr>
          </a:p>
        </p:txBody>
      </p:sp>
      <p:sp>
        <p:nvSpPr>
          <p:cNvPr id="2" name="Metin kutusu 1">
            <a:extLst>
              <a:ext uri="{FF2B5EF4-FFF2-40B4-BE49-F238E27FC236}">
                <a16:creationId xmlns:a16="http://schemas.microsoft.com/office/drawing/2014/main" id="{19A18728-1B41-161B-3AA9-BF9F63E11AA6}"/>
              </a:ext>
            </a:extLst>
          </p:cNvPr>
          <p:cNvSpPr txBox="1"/>
          <p:nvPr/>
        </p:nvSpPr>
        <p:spPr>
          <a:xfrm>
            <a:off x="11770589" y="6393129"/>
            <a:ext cx="421412" cy="464871"/>
          </a:xfrm>
          <a:prstGeom prst="rect">
            <a:avLst/>
          </a:prstGeom>
          <a:noFill/>
        </p:spPr>
        <p:txBody>
          <a:bodyPr wrap="square">
            <a:spAutoFit/>
          </a:bodyPr>
          <a:lstStyle/>
          <a:p>
            <a:pPr marR="0" lvl="0" algn="just">
              <a:lnSpc>
                <a:spcPct val="150000"/>
              </a:lnSpc>
              <a:spcBef>
                <a:spcPts val="0"/>
              </a:spcBef>
              <a:spcAft>
                <a:spcPts val="0"/>
              </a:spcAft>
            </a:pPr>
            <a:r>
              <a:rPr lang="tr-TR" sz="18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61</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4242" name="Rectangle 2">
            <a:extLst>
              <a:ext uri="{FF2B5EF4-FFF2-40B4-BE49-F238E27FC236}">
                <a16:creationId xmlns:a16="http://schemas.microsoft.com/office/drawing/2014/main" id="{4F5170C7-C460-8DB1-7EDD-637B60CC5AB9}"/>
              </a:ext>
            </a:extLst>
          </p:cNvPr>
          <p:cNvSpPr>
            <a:spLocks noGrp="1" noChangeArrowheads="1"/>
          </p:cNvSpPr>
          <p:nvPr>
            <p:ph type="title"/>
          </p:nvPr>
        </p:nvSpPr>
        <p:spPr>
          <a:xfrm>
            <a:off x="707572" y="1663843"/>
            <a:ext cx="10515600" cy="1325563"/>
          </a:xfrm>
        </p:spPr>
        <p:txBody>
          <a:bodyPr>
            <a:normAutofit fontScale="90000"/>
          </a:bodyPr>
          <a:lstStyle/>
          <a:p>
            <a:pPr algn="ctr"/>
            <a:r>
              <a:rPr lang="tr-TR" altLang="en-US" sz="3600" b="1" dirty="0">
                <a:latin typeface="+mn-lt"/>
              </a:rPr>
              <a:t>Doğal Liflerde Atmosferik Plazma Teknolojisinin Kullanımı</a:t>
            </a:r>
            <a:br>
              <a:rPr lang="tr-TR" altLang="en-US" sz="3600" b="1" dirty="0">
                <a:latin typeface="+mn-lt"/>
              </a:rPr>
            </a:br>
            <a:r>
              <a:rPr lang="tr-TR" altLang="en-US" sz="3600" b="1" dirty="0">
                <a:solidFill>
                  <a:srgbClr val="FF0000"/>
                </a:solidFill>
                <a:latin typeface="+mn-lt"/>
              </a:rPr>
              <a:t>Selülozik Lifler</a:t>
            </a:r>
          </a:p>
        </p:txBody>
      </p:sp>
      <p:sp>
        <p:nvSpPr>
          <p:cNvPr id="394243" name="Rectangle 3">
            <a:extLst>
              <a:ext uri="{FF2B5EF4-FFF2-40B4-BE49-F238E27FC236}">
                <a16:creationId xmlns:a16="http://schemas.microsoft.com/office/drawing/2014/main" id="{C5FAF569-BCFA-4C39-2179-9E89432E8DAE}"/>
              </a:ext>
            </a:extLst>
          </p:cNvPr>
          <p:cNvSpPr>
            <a:spLocks noGrp="1" noChangeArrowheads="1"/>
          </p:cNvSpPr>
          <p:nvPr>
            <p:ph type="body" idx="1"/>
          </p:nvPr>
        </p:nvSpPr>
        <p:spPr>
          <a:xfrm>
            <a:off x="838200" y="2989406"/>
            <a:ext cx="10515600" cy="2342615"/>
          </a:xfrm>
          <a:solidFill>
            <a:schemeClr val="accent1">
              <a:lumMod val="20000"/>
              <a:lumOff val="80000"/>
            </a:schemeClr>
          </a:solidFill>
        </p:spPr>
        <p:txBody>
          <a:bodyPr/>
          <a:lstStyle/>
          <a:p>
            <a:pPr algn="just"/>
            <a:r>
              <a:rPr lang="tr-TR" altLang="en-US" sz="2200" dirty="0">
                <a:effectLst>
                  <a:outerShdw blurRad="38100" dist="38100" dir="2700000" algn="tl">
                    <a:srgbClr val="000000">
                      <a:alpha val="43137"/>
                    </a:srgbClr>
                  </a:outerShdw>
                </a:effectLst>
              </a:rPr>
              <a:t>Selülozik liflerin atmosferik plazma ile yapılan çalışmalarında;</a:t>
            </a:r>
          </a:p>
          <a:p>
            <a:pPr lvl="1" algn="just"/>
            <a:r>
              <a:rPr lang="tr-TR" altLang="en-US" sz="2200" dirty="0" err="1">
                <a:effectLst>
                  <a:outerShdw blurRad="38100" dist="38100" dir="2700000" algn="tl">
                    <a:srgbClr val="000000">
                      <a:alpha val="43137"/>
                    </a:srgbClr>
                  </a:outerShdw>
                </a:effectLst>
              </a:rPr>
              <a:t>eğrilebilirlik</a:t>
            </a:r>
            <a:r>
              <a:rPr lang="tr-TR" altLang="en-US" sz="2200" dirty="0">
                <a:effectLst>
                  <a:outerShdw blurRad="38100" dist="38100" dir="2700000" algn="tl">
                    <a:srgbClr val="000000">
                      <a:alpha val="43137"/>
                    </a:srgbClr>
                  </a:outerShdw>
                </a:effectLst>
              </a:rPr>
              <a:t>, </a:t>
            </a:r>
          </a:p>
          <a:p>
            <a:pPr lvl="1" algn="just"/>
            <a:r>
              <a:rPr lang="tr-TR" altLang="en-US" sz="2200" dirty="0" err="1">
                <a:effectLst>
                  <a:outerShdw blurRad="38100" dist="38100" dir="2700000" algn="tl">
                    <a:srgbClr val="000000">
                      <a:alpha val="43137"/>
                    </a:srgbClr>
                  </a:outerShdw>
                </a:effectLst>
              </a:rPr>
              <a:t>hidrofilite</a:t>
            </a:r>
            <a:r>
              <a:rPr lang="tr-TR" altLang="en-US" sz="2200" dirty="0">
                <a:effectLst>
                  <a:outerShdw blurRad="38100" dist="38100" dir="2700000" algn="tl">
                    <a:srgbClr val="000000">
                      <a:alpha val="43137"/>
                    </a:srgbClr>
                  </a:outerShdw>
                </a:effectLst>
              </a:rPr>
              <a:t> ve </a:t>
            </a:r>
          </a:p>
          <a:p>
            <a:pPr lvl="1" algn="just"/>
            <a:r>
              <a:rPr lang="tr-TR" altLang="en-US" sz="2200" dirty="0" err="1">
                <a:effectLst>
                  <a:outerShdw blurRad="38100" dist="38100" dir="2700000" algn="tl">
                    <a:srgbClr val="000000">
                      <a:alpha val="43137"/>
                    </a:srgbClr>
                  </a:outerShdw>
                </a:effectLst>
              </a:rPr>
              <a:t>pilling</a:t>
            </a:r>
            <a:r>
              <a:rPr lang="tr-TR" altLang="en-US" sz="2200" dirty="0">
                <a:effectLst>
                  <a:outerShdw blurRad="38100" dist="38100" dir="2700000" algn="tl">
                    <a:srgbClr val="000000">
                      <a:alpha val="43137"/>
                    </a:srgbClr>
                  </a:outerShdw>
                </a:effectLst>
              </a:rPr>
              <a:t> </a:t>
            </a:r>
            <a:r>
              <a:rPr lang="tr-TR" altLang="en-US" sz="2200" dirty="0" err="1">
                <a:effectLst>
                  <a:outerShdw blurRad="38100" dist="38100" dir="2700000" algn="tl">
                    <a:srgbClr val="000000">
                      <a:alpha val="43137"/>
                    </a:srgbClr>
                  </a:outerShdw>
                </a:effectLst>
              </a:rPr>
              <a:t>engeleme</a:t>
            </a:r>
            <a:endParaRPr lang="tr-TR" altLang="en-US" sz="2200" dirty="0">
              <a:effectLst>
                <a:outerShdw blurRad="38100" dist="38100" dir="2700000" algn="tl">
                  <a:srgbClr val="000000">
                    <a:alpha val="43137"/>
                  </a:srgbClr>
                </a:outerShdw>
              </a:effectLst>
            </a:endParaRPr>
          </a:p>
          <a:p>
            <a:pPr lvl="1" algn="just"/>
            <a:r>
              <a:rPr lang="tr-TR" altLang="en-US" sz="2200" dirty="0">
                <a:effectLst>
                  <a:outerShdw blurRad="38100" dist="38100" dir="2700000" algn="tl">
                    <a:srgbClr val="000000">
                      <a:alpha val="43137"/>
                    </a:srgbClr>
                  </a:outerShdw>
                </a:effectLst>
              </a:rPr>
              <a:t>konfor özelliklerinde gelişme sağlanırken; </a:t>
            </a:r>
          </a:p>
          <a:p>
            <a:pPr lvl="1" algn="just"/>
            <a:r>
              <a:rPr lang="tr-TR" altLang="en-US" sz="2200" dirty="0">
                <a:effectLst>
                  <a:outerShdw blurRad="38100" dist="38100" dir="2700000" algn="tl">
                    <a:srgbClr val="000000">
                      <a:alpha val="43137"/>
                    </a:srgbClr>
                  </a:outerShdw>
                </a:effectLst>
              </a:rPr>
              <a:t>PVA haşılın daha ılıman koşullarda uzaklaştırılması sağlanmıştır. </a:t>
            </a:r>
          </a:p>
        </p:txBody>
      </p:sp>
      <p:sp>
        <p:nvSpPr>
          <p:cNvPr id="2" name="Metin kutusu 1">
            <a:extLst>
              <a:ext uri="{FF2B5EF4-FFF2-40B4-BE49-F238E27FC236}">
                <a16:creationId xmlns:a16="http://schemas.microsoft.com/office/drawing/2014/main" id="{34F348A1-7EC3-1ADA-C9CB-E25FA32C81A4}"/>
              </a:ext>
            </a:extLst>
          </p:cNvPr>
          <p:cNvSpPr txBox="1"/>
          <p:nvPr/>
        </p:nvSpPr>
        <p:spPr>
          <a:xfrm>
            <a:off x="11770589" y="6393129"/>
            <a:ext cx="421412" cy="464871"/>
          </a:xfrm>
          <a:prstGeom prst="rect">
            <a:avLst/>
          </a:prstGeom>
          <a:noFill/>
        </p:spPr>
        <p:txBody>
          <a:bodyPr wrap="square">
            <a:spAutoFit/>
          </a:bodyPr>
          <a:lstStyle/>
          <a:p>
            <a:pPr marR="0" lvl="0" algn="just">
              <a:lnSpc>
                <a:spcPct val="150000"/>
              </a:lnSpc>
              <a:spcBef>
                <a:spcPts val="0"/>
              </a:spcBef>
              <a:spcAft>
                <a:spcPts val="0"/>
              </a:spcAft>
            </a:pPr>
            <a:r>
              <a:rPr lang="tr-TR" sz="18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62</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D6B5BAF-C2DE-55C0-BB8E-1A77E1F5EDAB}"/>
              </a:ext>
            </a:extLst>
          </p:cNvPr>
          <p:cNvSpPr>
            <a:spLocks noGrp="1"/>
          </p:cNvSpPr>
          <p:nvPr>
            <p:ph type="title"/>
          </p:nvPr>
        </p:nvSpPr>
        <p:spPr>
          <a:xfrm>
            <a:off x="838200" y="2925722"/>
            <a:ext cx="10515600" cy="1325563"/>
          </a:xfrm>
          <a:solidFill>
            <a:schemeClr val="accent1">
              <a:lumMod val="20000"/>
              <a:lumOff val="80000"/>
            </a:schemeClr>
          </a:solidFill>
        </p:spPr>
        <p:txBody>
          <a:bodyPr/>
          <a:lstStyle/>
          <a:p>
            <a:r>
              <a:rPr lang="tr-TR" sz="44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7. </a:t>
            </a:r>
            <a:r>
              <a:rPr lang="en-US" sz="4400" b="1" dirty="0" err="1">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Sentetik</a:t>
            </a:r>
            <a:r>
              <a:rPr lang="en-US" sz="44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a:t>
            </a:r>
            <a:r>
              <a:rPr lang="en-US" sz="4400" b="1" dirty="0" err="1">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Liflerin</a:t>
            </a:r>
            <a:r>
              <a:rPr lang="en-US" sz="44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a:t>
            </a:r>
            <a:r>
              <a:rPr lang="en-US" sz="4400" b="1" dirty="0" err="1">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Plazma</a:t>
            </a:r>
            <a:r>
              <a:rPr lang="en-US" sz="44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a:t>
            </a:r>
            <a:r>
              <a:rPr lang="tr-TR" sz="44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İ</a:t>
            </a:r>
            <a:r>
              <a:rPr lang="en-US" sz="4400" b="1" dirty="0" err="1">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şlemleri</a:t>
            </a:r>
            <a:endParaRPr lang="en-US" dirty="0"/>
          </a:p>
        </p:txBody>
      </p:sp>
      <p:sp>
        <p:nvSpPr>
          <p:cNvPr id="3" name="Metin kutusu 2">
            <a:extLst>
              <a:ext uri="{FF2B5EF4-FFF2-40B4-BE49-F238E27FC236}">
                <a16:creationId xmlns:a16="http://schemas.microsoft.com/office/drawing/2014/main" id="{FE4F430C-8C02-319B-672D-A0451588BD4F}"/>
              </a:ext>
            </a:extLst>
          </p:cNvPr>
          <p:cNvSpPr txBox="1"/>
          <p:nvPr/>
        </p:nvSpPr>
        <p:spPr>
          <a:xfrm>
            <a:off x="11770589" y="6393129"/>
            <a:ext cx="421412" cy="464871"/>
          </a:xfrm>
          <a:prstGeom prst="rect">
            <a:avLst/>
          </a:prstGeom>
          <a:noFill/>
        </p:spPr>
        <p:txBody>
          <a:bodyPr wrap="square">
            <a:spAutoFit/>
          </a:bodyPr>
          <a:lstStyle/>
          <a:p>
            <a:pPr marR="0" lvl="0" algn="just">
              <a:lnSpc>
                <a:spcPct val="150000"/>
              </a:lnSpc>
              <a:spcBef>
                <a:spcPts val="0"/>
              </a:spcBef>
              <a:spcAft>
                <a:spcPts val="0"/>
              </a:spcAft>
            </a:pPr>
            <a:r>
              <a:rPr lang="tr-TR" sz="18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63</a:t>
            </a:r>
          </a:p>
        </p:txBody>
      </p:sp>
    </p:spTree>
    <p:extLst>
      <p:ext uri="{BB962C8B-B14F-4D97-AF65-F5344CB8AC3E}">
        <p14:creationId xmlns:p14="http://schemas.microsoft.com/office/powerpoint/2010/main" val="299338123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2194" name="Rectangle 2">
            <a:extLst>
              <a:ext uri="{FF2B5EF4-FFF2-40B4-BE49-F238E27FC236}">
                <a16:creationId xmlns:a16="http://schemas.microsoft.com/office/drawing/2014/main" id="{E4ABF2EA-6E64-DA0D-30E1-7B994946C804}"/>
              </a:ext>
            </a:extLst>
          </p:cNvPr>
          <p:cNvSpPr>
            <a:spLocks noGrp="1" noChangeArrowheads="1"/>
          </p:cNvSpPr>
          <p:nvPr>
            <p:ph type="title"/>
          </p:nvPr>
        </p:nvSpPr>
        <p:spPr>
          <a:xfrm>
            <a:off x="838200" y="1690688"/>
            <a:ext cx="10515600" cy="1325563"/>
          </a:xfrm>
        </p:spPr>
        <p:txBody>
          <a:bodyPr>
            <a:normAutofit fontScale="90000"/>
          </a:bodyPr>
          <a:lstStyle/>
          <a:p>
            <a:pPr algn="ctr"/>
            <a:r>
              <a:rPr lang="tr-TR" altLang="en-US" sz="3600" b="1" dirty="0">
                <a:latin typeface="+mn-lt"/>
              </a:rPr>
              <a:t>Sentetik Liflerde Vakum Plazma Teknolojisinin Kullanımı</a:t>
            </a:r>
            <a:br>
              <a:rPr lang="tr-TR" altLang="en-US" sz="3600" b="1" dirty="0">
                <a:latin typeface="+mn-lt"/>
              </a:rPr>
            </a:br>
            <a:r>
              <a:rPr lang="tr-TR" altLang="en-US" sz="3600" b="1" dirty="0">
                <a:solidFill>
                  <a:srgbClr val="FF0000"/>
                </a:solidFill>
                <a:latin typeface="+mn-lt"/>
              </a:rPr>
              <a:t>Polipropilen</a:t>
            </a:r>
          </a:p>
        </p:txBody>
      </p:sp>
      <p:sp>
        <p:nvSpPr>
          <p:cNvPr id="392195" name="Rectangle 3">
            <a:extLst>
              <a:ext uri="{FF2B5EF4-FFF2-40B4-BE49-F238E27FC236}">
                <a16:creationId xmlns:a16="http://schemas.microsoft.com/office/drawing/2014/main" id="{816178C4-7638-4F22-F336-3143CAFC7E6D}"/>
              </a:ext>
            </a:extLst>
          </p:cNvPr>
          <p:cNvSpPr>
            <a:spLocks noGrp="1" noChangeArrowheads="1"/>
          </p:cNvSpPr>
          <p:nvPr>
            <p:ph type="body" idx="1"/>
          </p:nvPr>
        </p:nvSpPr>
        <p:spPr>
          <a:xfrm>
            <a:off x="838200" y="3429000"/>
            <a:ext cx="10515600" cy="1879270"/>
          </a:xfrm>
          <a:solidFill>
            <a:schemeClr val="accent1">
              <a:lumMod val="20000"/>
              <a:lumOff val="80000"/>
            </a:schemeClr>
          </a:solidFill>
        </p:spPr>
        <p:txBody>
          <a:bodyPr/>
          <a:lstStyle/>
          <a:p>
            <a:pPr algn="just"/>
            <a:r>
              <a:rPr lang="tr-TR" altLang="en-US" sz="2200" dirty="0">
                <a:effectLst>
                  <a:outerShdw blurRad="38100" dist="38100" dir="2700000" algn="tl">
                    <a:srgbClr val="000000">
                      <a:alpha val="43137"/>
                    </a:srgbClr>
                  </a:outerShdw>
                </a:effectLst>
              </a:rPr>
              <a:t>Polipropilen liflerin vakum plazma ile yapılan çalışmalarında:</a:t>
            </a:r>
          </a:p>
          <a:p>
            <a:pPr lvl="1" algn="just"/>
            <a:r>
              <a:rPr lang="tr-TR" altLang="en-US" sz="2200" dirty="0" err="1">
                <a:effectLst>
                  <a:outerShdw blurRad="38100" dist="38100" dir="2700000" algn="tl">
                    <a:srgbClr val="000000">
                      <a:alpha val="43137"/>
                    </a:srgbClr>
                  </a:outerShdw>
                </a:effectLst>
              </a:rPr>
              <a:t>hidrofilitenin</a:t>
            </a:r>
            <a:r>
              <a:rPr lang="tr-TR" altLang="en-US" sz="2200" dirty="0">
                <a:effectLst>
                  <a:outerShdw blurRad="38100" dist="38100" dir="2700000" algn="tl">
                    <a:srgbClr val="000000">
                      <a:alpha val="43137"/>
                    </a:srgbClr>
                  </a:outerShdw>
                </a:effectLst>
              </a:rPr>
              <a:t> atması,</a:t>
            </a:r>
          </a:p>
          <a:p>
            <a:pPr lvl="1" algn="just"/>
            <a:r>
              <a:rPr lang="tr-TR" altLang="en-US" sz="2200" dirty="0" err="1">
                <a:effectLst>
                  <a:outerShdw blurRad="38100" dist="38100" dir="2700000" algn="tl">
                    <a:srgbClr val="000000">
                      <a:alpha val="43137"/>
                    </a:srgbClr>
                  </a:outerShdw>
                </a:effectLst>
              </a:rPr>
              <a:t>boyanabilirliğin</a:t>
            </a:r>
            <a:r>
              <a:rPr lang="tr-TR" altLang="en-US" sz="2200" dirty="0">
                <a:effectLst>
                  <a:outerShdw blurRad="38100" dist="38100" dir="2700000" algn="tl">
                    <a:srgbClr val="000000">
                      <a:alpha val="43137"/>
                    </a:srgbClr>
                  </a:outerShdw>
                </a:effectLst>
              </a:rPr>
              <a:t> artması,</a:t>
            </a:r>
          </a:p>
          <a:p>
            <a:pPr lvl="1" algn="just"/>
            <a:r>
              <a:rPr lang="tr-TR" altLang="en-US" sz="2200" dirty="0">
                <a:effectLst>
                  <a:outerShdw blurRad="38100" dist="38100" dir="2700000" algn="tl">
                    <a:srgbClr val="000000">
                      <a:alpha val="43137"/>
                    </a:srgbClr>
                  </a:outerShdw>
                </a:effectLst>
              </a:rPr>
              <a:t>yüzey pürüzlülüğünün artması gözlenmiştir.</a:t>
            </a:r>
          </a:p>
        </p:txBody>
      </p:sp>
      <p:sp>
        <p:nvSpPr>
          <p:cNvPr id="2" name="Metin kutusu 1">
            <a:extLst>
              <a:ext uri="{FF2B5EF4-FFF2-40B4-BE49-F238E27FC236}">
                <a16:creationId xmlns:a16="http://schemas.microsoft.com/office/drawing/2014/main" id="{42A85724-44A0-3A45-9380-564F68F58A47}"/>
              </a:ext>
            </a:extLst>
          </p:cNvPr>
          <p:cNvSpPr txBox="1"/>
          <p:nvPr/>
        </p:nvSpPr>
        <p:spPr>
          <a:xfrm>
            <a:off x="11770589" y="6393129"/>
            <a:ext cx="421412" cy="464871"/>
          </a:xfrm>
          <a:prstGeom prst="rect">
            <a:avLst/>
          </a:prstGeom>
          <a:noFill/>
        </p:spPr>
        <p:txBody>
          <a:bodyPr wrap="square">
            <a:spAutoFit/>
          </a:bodyPr>
          <a:lstStyle/>
          <a:p>
            <a:pPr marR="0" lvl="0" algn="just">
              <a:lnSpc>
                <a:spcPct val="150000"/>
              </a:lnSpc>
              <a:spcBef>
                <a:spcPts val="0"/>
              </a:spcBef>
              <a:spcAft>
                <a:spcPts val="0"/>
              </a:spcAft>
            </a:pPr>
            <a:r>
              <a:rPr lang="tr-TR" sz="18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64</a:t>
            </a:r>
          </a:p>
        </p:txBody>
      </p:sp>
    </p:spTree>
    <p:extLst>
      <p:ext uri="{BB962C8B-B14F-4D97-AF65-F5344CB8AC3E}">
        <p14:creationId xmlns:p14="http://schemas.microsoft.com/office/powerpoint/2010/main" val="60746103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2194" name="Rectangle 2">
            <a:extLst>
              <a:ext uri="{FF2B5EF4-FFF2-40B4-BE49-F238E27FC236}">
                <a16:creationId xmlns:a16="http://schemas.microsoft.com/office/drawing/2014/main" id="{E4ABF2EA-6E64-DA0D-30E1-7B994946C804}"/>
              </a:ext>
            </a:extLst>
          </p:cNvPr>
          <p:cNvSpPr>
            <a:spLocks noGrp="1" noChangeArrowheads="1"/>
          </p:cNvSpPr>
          <p:nvPr>
            <p:ph type="title"/>
          </p:nvPr>
        </p:nvSpPr>
        <p:spPr>
          <a:xfrm>
            <a:off x="838200" y="1690688"/>
            <a:ext cx="10515600" cy="1325563"/>
          </a:xfrm>
        </p:spPr>
        <p:txBody>
          <a:bodyPr>
            <a:normAutofit fontScale="90000"/>
          </a:bodyPr>
          <a:lstStyle/>
          <a:p>
            <a:pPr algn="ctr"/>
            <a:r>
              <a:rPr lang="tr-TR" altLang="en-US" sz="3600" b="1" dirty="0">
                <a:latin typeface="+mn-lt"/>
              </a:rPr>
              <a:t>Sentetik Liflerde Vakum Plazma Teknolojisinin Kullanımı</a:t>
            </a:r>
            <a:br>
              <a:rPr lang="tr-TR" altLang="en-US" sz="3600" b="1" dirty="0">
                <a:latin typeface="+mn-lt"/>
              </a:rPr>
            </a:br>
            <a:r>
              <a:rPr lang="tr-TR" altLang="en-US" sz="3600" b="1" dirty="0">
                <a:solidFill>
                  <a:srgbClr val="FF0000"/>
                </a:solidFill>
                <a:latin typeface="+mn-lt"/>
              </a:rPr>
              <a:t>Poliester</a:t>
            </a:r>
          </a:p>
        </p:txBody>
      </p:sp>
      <p:sp>
        <p:nvSpPr>
          <p:cNvPr id="392195" name="Rectangle 3">
            <a:extLst>
              <a:ext uri="{FF2B5EF4-FFF2-40B4-BE49-F238E27FC236}">
                <a16:creationId xmlns:a16="http://schemas.microsoft.com/office/drawing/2014/main" id="{816178C4-7638-4F22-F336-3143CAFC7E6D}"/>
              </a:ext>
            </a:extLst>
          </p:cNvPr>
          <p:cNvSpPr>
            <a:spLocks noGrp="1" noChangeArrowheads="1"/>
          </p:cNvSpPr>
          <p:nvPr>
            <p:ph type="body" idx="1"/>
          </p:nvPr>
        </p:nvSpPr>
        <p:spPr>
          <a:xfrm>
            <a:off x="838200" y="3429000"/>
            <a:ext cx="10515600" cy="1879270"/>
          </a:xfrm>
          <a:solidFill>
            <a:schemeClr val="accent1">
              <a:lumMod val="20000"/>
              <a:lumOff val="80000"/>
            </a:schemeClr>
          </a:solidFill>
        </p:spPr>
        <p:txBody>
          <a:bodyPr/>
          <a:lstStyle/>
          <a:p>
            <a:pPr algn="just"/>
            <a:r>
              <a:rPr lang="tr-TR" altLang="en-US" sz="2200" dirty="0">
                <a:effectLst>
                  <a:outerShdw blurRad="38100" dist="38100" dir="2700000" algn="tl">
                    <a:srgbClr val="000000">
                      <a:alpha val="43137"/>
                    </a:srgbClr>
                  </a:outerShdw>
                </a:effectLst>
              </a:rPr>
              <a:t>Poliester liflerin vakum plazma ile yapılan çalışmalarında:</a:t>
            </a:r>
          </a:p>
          <a:p>
            <a:pPr lvl="1" algn="just"/>
            <a:r>
              <a:rPr lang="tr-TR" altLang="en-US" sz="2200" dirty="0" err="1">
                <a:effectLst>
                  <a:outerShdw blurRad="38100" dist="38100" dir="2700000" algn="tl">
                    <a:srgbClr val="000000">
                      <a:alpha val="43137"/>
                    </a:srgbClr>
                  </a:outerShdw>
                </a:effectLst>
              </a:rPr>
              <a:t>hidrofilitenin</a:t>
            </a:r>
            <a:r>
              <a:rPr lang="tr-TR" altLang="en-US" sz="2200" dirty="0">
                <a:effectLst>
                  <a:outerShdw blurRad="38100" dist="38100" dir="2700000" algn="tl">
                    <a:srgbClr val="000000">
                      <a:alpha val="43137"/>
                    </a:srgbClr>
                  </a:outerShdw>
                </a:effectLst>
              </a:rPr>
              <a:t> atması,</a:t>
            </a:r>
          </a:p>
          <a:p>
            <a:pPr lvl="1" algn="just"/>
            <a:r>
              <a:rPr lang="tr-TR" altLang="en-US" sz="2200" dirty="0" err="1">
                <a:effectLst>
                  <a:outerShdw blurRad="38100" dist="38100" dir="2700000" algn="tl">
                    <a:srgbClr val="000000">
                      <a:alpha val="43137"/>
                    </a:srgbClr>
                  </a:outerShdw>
                </a:effectLst>
              </a:rPr>
              <a:t>boyanabilirliğin</a:t>
            </a:r>
            <a:r>
              <a:rPr lang="tr-TR" altLang="en-US" sz="2200" dirty="0">
                <a:effectLst>
                  <a:outerShdw blurRad="38100" dist="38100" dir="2700000" algn="tl">
                    <a:srgbClr val="000000">
                      <a:alpha val="43137"/>
                    </a:srgbClr>
                  </a:outerShdw>
                </a:effectLst>
              </a:rPr>
              <a:t> artması,</a:t>
            </a:r>
          </a:p>
          <a:p>
            <a:pPr lvl="1" algn="just"/>
            <a:r>
              <a:rPr lang="tr-TR" altLang="en-US" sz="2200" dirty="0">
                <a:effectLst>
                  <a:outerShdw blurRad="38100" dist="38100" dir="2700000" algn="tl">
                    <a:srgbClr val="000000">
                      <a:alpha val="43137"/>
                    </a:srgbClr>
                  </a:outerShdw>
                </a:effectLst>
              </a:rPr>
              <a:t>yüzey pürüzlülüğünün artması gözlenmiştir.</a:t>
            </a:r>
          </a:p>
        </p:txBody>
      </p:sp>
      <p:sp>
        <p:nvSpPr>
          <p:cNvPr id="2" name="Metin kutusu 1">
            <a:extLst>
              <a:ext uri="{FF2B5EF4-FFF2-40B4-BE49-F238E27FC236}">
                <a16:creationId xmlns:a16="http://schemas.microsoft.com/office/drawing/2014/main" id="{128011EE-5DFB-7C3E-CFFD-F5DC9EA681C6}"/>
              </a:ext>
            </a:extLst>
          </p:cNvPr>
          <p:cNvSpPr txBox="1"/>
          <p:nvPr/>
        </p:nvSpPr>
        <p:spPr>
          <a:xfrm>
            <a:off x="11770589" y="6393129"/>
            <a:ext cx="421412" cy="464871"/>
          </a:xfrm>
          <a:prstGeom prst="rect">
            <a:avLst/>
          </a:prstGeom>
          <a:noFill/>
        </p:spPr>
        <p:txBody>
          <a:bodyPr wrap="square">
            <a:spAutoFit/>
          </a:bodyPr>
          <a:lstStyle/>
          <a:p>
            <a:pPr marR="0" lvl="0" algn="just">
              <a:lnSpc>
                <a:spcPct val="150000"/>
              </a:lnSpc>
              <a:spcBef>
                <a:spcPts val="0"/>
              </a:spcBef>
              <a:spcAft>
                <a:spcPts val="0"/>
              </a:spcAft>
            </a:pPr>
            <a:r>
              <a:rPr lang="tr-TR" sz="18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65</a:t>
            </a:r>
          </a:p>
        </p:txBody>
      </p:sp>
    </p:spTree>
    <p:extLst>
      <p:ext uri="{BB962C8B-B14F-4D97-AF65-F5344CB8AC3E}">
        <p14:creationId xmlns:p14="http://schemas.microsoft.com/office/powerpoint/2010/main" val="156425687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2194" name="Rectangle 2">
            <a:extLst>
              <a:ext uri="{FF2B5EF4-FFF2-40B4-BE49-F238E27FC236}">
                <a16:creationId xmlns:a16="http://schemas.microsoft.com/office/drawing/2014/main" id="{E4ABF2EA-6E64-DA0D-30E1-7B994946C804}"/>
              </a:ext>
            </a:extLst>
          </p:cNvPr>
          <p:cNvSpPr>
            <a:spLocks noGrp="1" noChangeArrowheads="1"/>
          </p:cNvSpPr>
          <p:nvPr>
            <p:ph type="title"/>
          </p:nvPr>
        </p:nvSpPr>
        <p:spPr>
          <a:xfrm>
            <a:off x="838200" y="1690688"/>
            <a:ext cx="10515600" cy="1325563"/>
          </a:xfrm>
        </p:spPr>
        <p:txBody>
          <a:bodyPr>
            <a:normAutofit fontScale="90000"/>
          </a:bodyPr>
          <a:lstStyle/>
          <a:p>
            <a:pPr algn="ctr"/>
            <a:r>
              <a:rPr lang="tr-TR" altLang="en-US" sz="3600" b="1" dirty="0">
                <a:latin typeface="+mn-lt"/>
              </a:rPr>
              <a:t>Sentetik Liflerde Vakum Plazma Teknolojisinin Kullanımı</a:t>
            </a:r>
            <a:br>
              <a:rPr lang="tr-TR" altLang="en-US" sz="3600" b="1" dirty="0">
                <a:latin typeface="+mn-lt"/>
              </a:rPr>
            </a:br>
            <a:r>
              <a:rPr lang="tr-TR" altLang="en-US" sz="3600" b="1" dirty="0">
                <a:solidFill>
                  <a:srgbClr val="FF0000"/>
                </a:solidFill>
                <a:latin typeface="+mn-lt"/>
              </a:rPr>
              <a:t>Poliamid</a:t>
            </a:r>
          </a:p>
        </p:txBody>
      </p:sp>
      <p:sp>
        <p:nvSpPr>
          <p:cNvPr id="392195" name="Rectangle 3">
            <a:extLst>
              <a:ext uri="{FF2B5EF4-FFF2-40B4-BE49-F238E27FC236}">
                <a16:creationId xmlns:a16="http://schemas.microsoft.com/office/drawing/2014/main" id="{816178C4-7638-4F22-F336-3143CAFC7E6D}"/>
              </a:ext>
            </a:extLst>
          </p:cNvPr>
          <p:cNvSpPr>
            <a:spLocks noGrp="1" noChangeArrowheads="1"/>
          </p:cNvSpPr>
          <p:nvPr>
            <p:ph type="body" idx="1"/>
          </p:nvPr>
        </p:nvSpPr>
        <p:spPr>
          <a:xfrm>
            <a:off x="838200" y="3429000"/>
            <a:ext cx="10515600" cy="1879270"/>
          </a:xfrm>
          <a:solidFill>
            <a:schemeClr val="accent1">
              <a:lumMod val="20000"/>
              <a:lumOff val="80000"/>
            </a:schemeClr>
          </a:solidFill>
        </p:spPr>
        <p:txBody>
          <a:bodyPr>
            <a:normAutofit fontScale="92500" lnSpcReduction="10000"/>
          </a:bodyPr>
          <a:lstStyle/>
          <a:p>
            <a:pPr algn="just"/>
            <a:r>
              <a:rPr lang="tr-TR" altLang="en-US" sz="2200" dirty="0">
                <a:effectLst>
                  <a:outerShdw blurRad="38100" dist="38100" dir="2700000" algn="tl">
                    <a:srgbClr val="000000">
                      <a:alpha val="43137"/>
                    </a:srgbClr>
                  </a:outerShdw>
                </a:effectLst>
              </a:rPr>
              <a:t>Poliamid liflerin vakum plazma ile yapılan çalışmalarında:</a:t>
            </a:r>
          </a:p>
          <a:p>
            <a:pPr lvl="1" algn="just"/>
            <a:r>
              <a:rPr lang="tr-TR" altLang="en-US" sz="2200" dirty="0" err="1">
                <a:effectLst>
                  <a:outerShdw blurRad="38100" dist="38100" dir="2700000" algn="tl">
                    <a:srgbClr val="000000">
                      <a:alpha val="43137"/>
                    </a:srgbClr>
                  </a:outerShdw>
                </a:effectLst>
              </a:rPr>
              <a:t>hidrofilitenin</a:t>
            </a:r>
            <a:r>
              <a:rPr lang="tr-TR" altLang="en-US" sz="2200" dirty="0">
                <a:effectLst>
                  <a:outerShdw blurRad="38100" dist="38100" dir="2700000" algn="tl">
                    <a:srgbClr val="000000">
                      <a:alpha val="43137"/>
                    </a:srgbClr>
                  </a:outerShdw>
                </a:effectLst>
              </a:rPr>
              <a:t> atması,</a:t>
            </a:r>
          </a:p>
          <a:p>
            <a:pPr lvl="1" algn="just"/>
            <a:r>
              <a:rPr lang="tr-TR" altLang="en-US" sz="2200" dirty="0" err="1">
                <a:effectLst>
                  <a:outerShdw blurRad="38100" dist="38100" dir="2700000" algn="tl">
                    <a:srgbClr val="000000">
                      <a:alpha val="43137"/>
                    </a:srgbClr>
                  </a:outerShdw>
                </a:effectLst>
              </a:rPr>
              <a:t>boyanabilirliğin</a:t>
            </a:r>
            <a:r>
              <a:rPr lang="tr-TR" altLang="en-US" sz="2200" dirty="0">
                <a:effectLst>
                  <a:outerShdw blurRad="38100" dist="38100" dir="2700000" algn="tl">
                    <a:srgbClr val="000000">
                      <a:alpha val="43137"/>
                    </a:srgbClr>
                  </a:outerShdw>
                </a:effectLst>
              </a:rPr>
              <a:t> artması,</a:t>
            </a:r>
          </a:p>
          <a:p>
            <a:pPr lvl="1" algn="just"/>
            <a:r>
              <a:rPr lang="tr-TR" altLang="en-US" sz="2200" dirty="0">
                <a:effectLst>
                  <a:outerShdw blurRad="38100" dist="38100" dir="2700000" algn="tl">
                    <a:srgbClr val="000000">
                      <a:alpha val="43137"/>
                    </a:srgbClr>
                  </a:outerShdw>
                </a:effectLst>
              </a:rPr>
              <a:t>yüzey pürüzlülüğünün artması ,</a:t>
            </a:r>
          </a:p>
          <a:p>
            <a:pPr lvl="1" algn="just"/>
            <a:r>
              <a:rPr lang="tr-TR" altLang="en-US" sz="2200" dirty="0">
                <a:effectLst>
                  <a:outerShdw blurRad="38100" dist="38100" dir="2700000" algn="tl">
                    <a:srgbClr val="000000">
                      <a:alpha val="43137"/>
                    </a:srgbClr>
                  </a:outerShdw>
                </a:effectLst>
              </a:rPr>
              <a:t>Mekanik özellikler değişim,</a:t>
            </a:r>
          </a:p>
          <a:p>
            <a:pPr lvl="1" algn="just"/>
            <a:r>
              <a:rPr lang="tr-TR" altLang="en-US" sz="2200" dirty="0">
                <a:effectLst>
                  <a:outerShdw blurRad="38100" dist="38100" dir="2700000" algn="tl">
                    <a:srgbClr val="000000">
                      <a:alpha val="43137"/>
                    </a:srgbClr>
                  </a:outerShdw>
                </a:effectLst>
              </a:rPr>
              <a:t>lif eğirme sırasında amorf/kristalin bölge oranında değişim gözlenmiştir.</a:t>
            </a:r>
          </a:p>
        </p:txBody>
      </p:sp>
      <p:sp>
        <p:nvSpPr>
          <p:cNvPr id="2" name="Metin kutusu 1">
            <a:extLst>
              <a:ext uri="{FF2B5EF4-FFF2-40B4-BE49-F238E27FC236}">
                <a16:creationId xmlns:a16="http://schemas.microsoft.com/office/drawing/2014/main" id="{3015C0E8-3C4C-6682-B08D-3FDAC0D8A934}"/>
              </a:ext>
            </a:extLst>
          </p:cNvPr>
          <p:cNvSpPr txBox="1"/>
          <p:nvPr/>
        </p:nvSpPr>
        <p:spPr>
          <a:xfrm>
            <a:off x="11770589" y="6393129"/>
            <a:ext cx="421412" cy="464871"/>
          </a:xfrm>
          <a:prstGeom prst="rect">
            <a:avLst/>
          </a:prstGeom>
          <a:noFill/>
        </p:spPr>
        <p:txBody>
          <a:bodyPr wrap="square">
            <a:spAutoFit/>
          </a:bodyPr>
          <a:lstStyle/>
          <a:p>
            <a:pPr marR="0" lvl="0" algn="just">
              <a:lnSpc>
                <a:spcPct val="150000"/>
              </a:lnSpc>
              <a:spcBef>
                <a:spcPts val="0"/>
              </a:spcBef>
              <a:spcAft>
                <a:spcPts val="0"/>
              </a:spcAft>
            </a:pPr>
            <a:r>
              <a:rPr lang="tr-TR" sz="18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66</a:t>
            </a:r>
          </a:p>
        </p:txBody>
      </p:sp>
    </p:spTree>
    <p:extLst>
      <p:ext uri="{BB962C8B-B14F-4D97-AF65-F5344CB8AC3E}">
        <p14:creationId xmlns:p14="http://schemas.microsoft.com/office/powerpoint/2010/main" val="108979515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2194" name="Rectangle 2">
            <a:extLst>
              <a:ext uri="{FF2B5EF4-FFF2-40B4-BE49-F238E27FC236}">
                <a16:creationId xmlns:a16="http://schemas.microsoft.com/office/drawing/2014/main" id="{E4ABF2EA-6E64-DA0D-30E1-7B994946C804}"/>
              </a:ext>
            </a:extLst>
          </p:cNvPr>
          <p:cNvSpPr>
            <a:spLocks noGrp="1" noChangeArrowheads="1"/>
          </p:cNvSpPr>
          <p:nvPr>
            <p:ph type="title"/>
          </p:nvPr>
        </p:nvSpPr>
        <p:spPr>
          <a:xfrm>
            <a:off x="838200" y="1690688"/>
            <a:ext cx="10515600" cy="1325563"/>
          </a:xfrm>
        </p:spPr>
        <p:txBody>
          <a:bodyPr>
            <a:normAutofit fontScale="90000"/>
          </a:bodyPr>
          <a:lstStyle/>
          <a:p>
            <a:pPr algn="ctr"/>
            <a:r>
              <a:rPr lang="tr-TR" altLang="en-US" sz="3600" b="1" dirty="0">
                <a:latin typeface="+mn-lt"/>
              </a:rPr>
              <a:t>Sentetik Liflerde Vakum Plazma Teknolojisinin Kullanımı</a:t>
            </a:r>
            <a:br>
              <a:rPr lang="tr-TR" altLang="en-US" sz="3600" b="1" dirty="0">
                <a:latin typeface="+mn-lt"/>
              </a:rPr>
            </a:br>
            <a:r>
              <a:rPr lang="tr-TR" altLang="en-US" sz="3600" b="1" dirty="0">
                <a:solidFill>
                  <a:srgbClr val="FF0000"/>
                </a:solidFill>
                <a:latin typeface="+mn-lt"/>
              </a:rPr>
              <a:t>Poliakrilonitril</a:t>
            </a:r>
          </a:p>
        </p:txBody>
      </p:sp>
      <p:sp>
        <p:nvSpPr>
          <p:cNvPr id="392195" name="Rectangle 3">
            <a:extLst>
              <a:ext uri="{FF2B5EF4-FFF2-40B4-BE49-F238E27FC236}">
                <a16:creationId xmlns:a16="http://schemas.microsoft.com/office/drawing/2014/main" id="{816178C4-7638-4F22-F336-3143CAFC7E6D}"/>
              </a:ext>
            </a:extLst>
          </p:cNvPr>
          <p:cNvSpPr>
            <a:spLocks noGrp="1" noChangeArrowheads="1"/>
          </p:cNvSpPr>
          <p:nvPr>
            <p:ph type="body" idx="1"/>
          </p:nvPr>
        </p:nvSpPr>
        <p:spPr>
          <a:xfrm>
            <a:off x="838200" y="3429000"/>
            <a:ext cx="10515600" cy="1534886"/>
          </a:xfrm>
          <a:solidFill>
            <a:schemeClr val="accent1">
              <a:lumMod val="20000"/>
              <a:lumOff val="80000"/>
            </a:schemeClr>
          </a:solidFill>
        </p:spPr>
        <p:txBody>
          <a:bodyPr>
            <a:normAutofit/>
          </a:bodyPr>
          <a:lstStyle/>
          <a:p>
            <a:pPr algn="just"/>
            <a:r>
              <a:rPr lang="tr-TR" altLang="en-US" sz="2200" dirty="0">
                <a:effectLst>
                  <a:outerShdw blurRad="38100" dist="38100" dir="2700000" algn="tl">
                    <a:srgbClr val="000000">
                      <a:alpha val="43137"/>
                    </a:srgbClr>
                  </a:outerShdw>
                </a:effectLst>
              </a:rPr>
              <a:t>Poliakrilonitril liflerin vakum plazma ile yapılan çalışmalarında:</a:t>
            </a:r>
          </a:p>
          <a:p>
            <a:pPr lvl="1" algn="just"/>
            <a:r>
              <a:rPr lang="tr-TR" altLang="en-US" sz="2200" dirty="0" err="1">
                <a:effectLst>
                  <a:outerShdw blurRad="38100" dist="38100" dir="2700000" algn="tl">
                    <a:srgbClr val="000000">
                      <a:alpha val="43137"/>
                    </a:srgbClr>
                  </a:outerShdw>
                </a:effectLst>
              </a:rPr>
              <a:t>hidrofobluğun</a:t>
            </a:r>
            <a:r>
              <a:rPr lang="tr-TR" altLang="en-US" sz="2200" dirty="0">
                <a:effectLst>
                  <a:outerShdw blurRad="38100" dist="38100" dir="2700000" algn="tl">
                    <a:srgbClr val="000000">
                      <a:alpha val="43137"/>
                    </a:srgbClr>
                  </a:outerShdw>
                </a:effectLst>
              </a:rPr>
              <a:t> atması,</a:t>
            </a:r>
          </a:p>
          <a:p>
            <a:pPr lvl="1" algn="just"/>
            <a:r>
              <a:rPr lang="tr-TR" altLang="en-US" sz="2200" dirty="0">
                <a:effectLst>
                  <a:outerShdw blurRad="38100" dist="38100" dir="2700000" algn="tl">
                    <a:srgbClr val="000000">
                      <a:alpha val="43137"/>
                    </a:srgbClr>
                  </a:outerShdw>
                </a:effectLst>
              </a:rPr>
              <a:t>güç tutuşurluk,</a:t>
            </a:r>
          </a:p>
          <a:p>
            <a:pPr lvl="1" algn="just"/>
            <a:r>
              <a:rPr lang="tr-TR" altLang="en-US" sz="2200" dirty="0">
                <a:effectLst>
                  <a:outerShdw blurRad="38100" dist="38100" dir="2700000" algn="tl">
                    <a:srgbClr val="000000">
                      <a:alpha val="43137"/>
                    </a:srgbClr>
                  </a:outerShdw>
                </a:effectLst>
              </a:rPr>
              <a:t>su iticilik</a:t>
            </a:r>
          </a:p>
        </p:txBody>
      </p:sp>
      <p:sp>
        <p:nvSpPr>
          <p:cNvPr id="2" name="Metin kutusu 1">
            <a:extLst>
              <a:ext uri="{FF2B5EF4-FFF2-40B4-BE49-F238E27FC236}">
                <a16:creationId xmlns:a16="http://schemas.microsoft.com/office/drawing/2014/main" id="{96E89737-6C63-D320-0720-59AFECC6D4F3}"/>
              </a:ext>
            </a:extLst>
          </p:cNvPr>
          <p:cNvSpPr txBox="1"/>
          <p:nvPr/>
        </p:nvSpPr>
        <p:spPr>
          <a:xfrm>
            <a:off x="11770589" y="6393129"/>
            <a:ext cx="421412" cy="464871"/>
          </a:xfrm>
          <a:prstGeom prst="rect">
            <a:avLst/>
          </a:prstGeom>
          <a:noFill/>
        </p:spPr>
        <p:txBody>
          <a:bodyPr wrap="square">
            <a:spAutoFit/>
          </a:bodyPr>
          <a:lstStyle/>
          <a:p>
            <a:pPr marR="0" lvl="0" algn="just">
              <a:lnSpc>
                <a:spcPct val="150000"/>
              </a:lnSpc>
              <a:spcBef>
                <a:spcPts val="0"/>
              </a:spcBef>
              <a:spcAft>
                <a:spcPts val="0"/>
              </a:spcAft>
            </a:pPr>
            <a:r>
              <a:rPr lang="tr-TR" sz="18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67</a:t>
            </a:r>
          </a:p>
        </p:txBody>
      </p:sp>
    </p:spTree>
    <p:extLst>
      <p:ext uri="{BB962C8B-B14F-4D97-AF65-F5344CB8AC3E}">
        <p14:creationId xmlns:p14="http://schemas.microsoft.com/office/powerpoint/2010/main" val="147875722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2194" name="Rectangle 2">
            <a:extLst>
              <a:ext uri="{FF2B5EF4-FFF2-40B4-BE49-F238E27FC236}">
                <a16:creationId xmlns:a16="http://schemas.microsoft.com/office/drawing/2014/main" id="{E4ABF2EA-6E64-DA0D-30E1-7B994946C804}"/>
              </a:ext>
            </a:extLst>
          </p:cNvPr>
          <p:cNvSpPr>
            <a:spLocks noGrp="1" noChangeArrowheads="1"/>
          </p:cNvSpPr>
          <p:nvPr>
            <p:ph type="title"/>
          </p:nvPr>
        </p:nvSpPr>
        <p:spPr>
          <a:xfrm>
            <a:off x="838200" y="1690688"/>
            <a:ext cx="10515600" cy="1325563"/>
          </a:xfrm>
        </p:spPr>
        <p:txBody>
          <a:bodyPr>
            <a:normAutofit fontScale="90000"/>
          </a:bodyPr>
          <a:lstStyle/>
          <a:p>
            <a:pPr algn="ctr"/>
            <a:r>
              <a:rPr lang="tr-TR" altLang="en-US" sz="3600" b="1" dirty="0">
                <a:latin typeface="+mn-lt"/>
              </a:rPr>
              <a:t>Sentetik Liflerde Atmosferik Plazma Teknolojisinin Kullanımı</a:t>
            </a:r>
            <a:br>
              <a:rPr lang="tr-TR" altLang="en-US" sz="3600" b="1" dirty="0">
                <a:latin typeface="+mn-lt"/>
              </a:rPr>
            </a:br>
            <a:r>
              <a:rPr lang="tr-TR" altLang="en-US" sz="3600" b="1" dirty="0">
                <a:solidFill>
                  <a:srgbClr val="FF0000"/>
                </a:solidFill>
                <a:latin typeface="+mn-lt"/>
              </a:rPr>
              <a:t>Polipropilen</a:t>
            </a:r>
          </a:p>
        </p:txBody>
      </p:sp>
      <p:sp>
        <p:nvSpPr>
          <p:cNvPr id="392195" name="Rectangle 3">
            <a:extLst>
              <a:ext uri="{FF2B5EF4-FFF2-40B4-BE49-F238E27FC236}">
                <a16:creationId xmlns:a16="http://schemas.microsoft.com/office/drawing/2014/main" id="{816178C4-7638-4F22-F336-3143CAFC7E6D}"/>
              </a:ext>
            </a:extLst>
          </p:cNvPr>
          <p:cNvSpPr>
            <a:spLocks noGrp="1" noChangeArrowheads="1"/>
          </p:cNvSpPr>
          <p:nvPr>
            <p:ph type="body" idx="1"/>
          </p:nvPr>
        </p:nvSpPr>
        <p:spPr>
          <a:xfrm>
            <a:off x="838200" y="3429000"/>
            <a:ext cx="10515600" cy="1879270"/>
          </a:xfrm>
          <a:solidFill>
            <a:schemeClr val="accent1">
              <a:lumMod val="20000"/>
              <a:lumOff val="80000"/>
            </a:schemeClr>
          </a:solidFill>
        </p:spPr>
        <p:txBody>
          <a:bodyPr>
            <a:normAutofit fontScale="92500" lnSpcReduction="10000"/>
          </a:bodyPr>
          <a:lstStyle/>
          <a:p>
            <a:pPr algn="just"/>
            <a:r>
              <a:rPr lang="tr-TR" altLang="en-US" sz="2200" dirty="0">
                <a:effectLst>
                  <a:outerShdw blurRad="38100" dist="38100" dir="2700000" algn="tl">
                    <a:srgbClr val="000000">
                      <a:alpha val="43137"/>
                    </a:srgbClr>
                  </a:outerShdw>
                </a:effectLst>
              </a:rPr>
              <a:t>Polipropilen liflerin vakum plazma ile yapılan çalışmalarında:</a:t>
            </a:r>
          </a:p>
          <a:p>
            <a:pPr lvl="1" algn="just"/>
            <a:r>
              <a:rPr lang="tr-TR" altLang="en-US" sz="2200" dirty="0" err="1">
                <a:effectLst>
                  <a:outerShdw blurRad="38100" dist="38100" dir="2700000" algn="tl">
                    <a:srgbClr val="000000">
                      <a:alpha val="43137"/>
                    </a:srgbClr>
                  </a:outerShdw>
                </a:effectLst>
              </a:rPr>
              <a:t>hidrofilitenin</a:t>
            </a:r>
            <a:r>
              <a:rPr lang="tr-TR" altLang="en-US" sz="2200" dirty="0">
                <a:effectLst>
                  <a:outerShdw blurRad="38100" dist="38100" dir="2700000" algn="tl">
                    <a:srgbClr val="000000">
                      <a:alpha val="43137"/>
                    </a:srgbClr>
                  </a:outerShdw>
                </a:effectLst>
              </a:rPr>
              <a:t> atması,</a:t>
            </a:r>
          </a:p>
          <a:p>
            <a:pPr lvl="1" algn="just"/>
            <a:r>
              <a:rPr lang="tr-TR" altLang="en-US" sz="2200" dirty="0" err="1">
                <a:effectLst>
                  <a:outerShdw blurRad="38100" dist="38100" dir="2700000" algn="tl">
                    <a:srgbClr val="000000">
                      <a:alpha val="43137"/>
                    </a:srgbClr>
                  </a:outerShdw>
                </a:effectLst>
              </a:rPr>
              <a:t>Kapilaritesnin</a:t>
            </a:r>
            <a:r>
              <a:rPr lang="tr-TR" altLang="en-US" sz="2200" dirty="0">
                <a:effectLst>
                  <a:outerShdw blurRad="38100" dist="38100" dir="2700000" algn="tl">
                    <a:srgbClr val="000000">
                      <a:alpha val="43137"/>
                    </a:srgbClr>
                  </a:outerShdw>
                </a:effectLst>
              </a:rPr>
              <a:t> artması,</a:t>
            </a:r>
          </a:p>
          <a:p>
            <a:pPr lvl="1" algn="just"/>
            <a:r>
              <a:rPr lang="tr-TR" altLang="en-US" sz="2200" dirty="0" err="1">
                <a:effectLst>
                  <a:outerShdw blurRad="38100" dist="38100" dir="2700000" algn="tl">
                    <a:srgbClr val="000000">
                      <a:alpha val="43137"/>
                    </a:srgbClr>
                  </a:outerShdw>
                </a:effectLst>
              </a:rPr>
              <a:t>higroskobik</a:t>
            </a:r>
            <a:r>
              <a:rPr lang="tr-TR" altLang="en-US" sz="2200" dirty="0">
                <a:effectLst>
                  <a:outerShdw blurRad="38100" dist="38100" dir="2700000" algn="tl">
                    <a:srgbClr val="000000">
                      <a:alpha val="43137"/>
                    </a:srgbClr>
                  </a:outerShdw>
                </a:effectLst>
              </a:rPr>
              <a:t> nemin artması,</a:t>
            </a:r>
          </a:p>
          <a:p>
            <a:pPr lvl="1" algn="just"/>
            <a:r>
              <a:rPr lang="tr-TR" altLang="en-US" sz="2200" dirty="0">
                <a:effectLst>
                  <a:outerShdw blurRad="38100" dist="38100" dir="2700000" algn="tl">
                    <a:srgbClr val="000000">
                      <a:alpha val="43137"/>
                    </a:srgbClr>
                  </a:outerShdw>
                </a:effectLst>
              </a:rPr>
              <a:t>yüzey pürüzlülüğünün artması,</a:t>
            </a:r>
          </a:p>
          <a:p>
            <a:pPr lvl="1" algn="just"/>
            <a:r>
              <a:rPr lang="tr-TR" altLang="en-US" sz="2200" dirty="0">
                <a:effectLst>
                  <a:outerShdw blurRad="38100" dist="38100" dir="2700000" algn="tl">
                    <a:srgbClr val="000000">
                      <a:alpha val="43137"/>
                    </a:srgbClr>
                  </a:outerShdw>
                </a:effectLst>
              </a:rPr>
              <a:t>mekanik dayanımın artması gözlenmiştir.</a:t>
            </a:r>
          </a:p>
        </p:txBody>
      </p:sp>
      <p:sp>
        <p:nvSpPr>
          <p:cNvPr id="2" name="Metin kutusu 1">
            <a:extLst>
              <a:ext uri="{FF2B5EF4-FFF2-40B4-BE49-F238E27FC236}">
                <a16:creationId xmlns:a16="http://schemas.microsoft.com/office/drawing/2014/main" id="{DEB37D35-C133-ABE3-7FE8-DFA9326F6737}"/>
              </a:ext>
            </a:extLst>
          </p:cNvPr>
          <p:cNvSpPr txBox="1"/>
          <p:nvPr/>
        </p:nvSpPr>
        <p:spPr>
          <a:xfrm>
            <a:off x="11770589" y="6393129"/>
            <a:ext cx="421412" cy="464871"/>
          </a:xfrm>
          <a:prstGeom prst="rect">
            <a:avLst/>
          </a:prstGeom>
          <a:noFill/>
        </p:spPr>
        <p:txBody>
          <a:bodyPr wrap="square">
            <a:spAutoFit/>
          </a:bodyPr>
          <a:lstStyle/>
          <a:p>
            <a:pPr marR="0" lvl="0" algn="just">
              <a:lnSpc>
                <a:spcPct val="150000"/>
              </a:lnSpc>
              <a:spcBef>
                <a:spcPts val="0"/>
              </a:spcBef>
              <a:spcAft>
                <a:spcPts val="0"/>
              </a:spcAft>
            </a:pPr>
            <a:r>
              <a:rPr lang="tr-TR" sz="18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68</a:t>
            </a:r>
          </a:p>
        </p:txBody>
      </p:sp>
    </p:spTree>
    <p:extLst>
      <p:ext uri="{BB962C8B-B14F-4D97-AF65-F5344CB8AC3E}">
        <p14:creationId xmlns:p14="http://schemas.microsoft.com/office/powerpoint/2010/main" val="332500486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2194" name="Rectangle 2">
            <a:extLst>
              <a:ext uri="{FF2B5EF4-FFF2-40B4-BE49-F238E27FC236}">
                <a16:creationId xmlns:a16="http://schemas.microsoft.com/office/drawing/2014/main" id="{E4ABF2EA-6E64-DA0D-30E1-7B994946C804}"/>
              </a:ext>
            </a:extLst>
          </p:cNvPr>
          <p:cNvSpPr>
            <a:spLocks noGrp="1" noChangeArrowheads="1"/>
          </p:cNvSpPr>
          <p:nvPr>
            <p:ph type="title"/>
          </p:nvPr>
        </p:nvSpPr>
        <p:spPr>
          <a:xfrm>
            <a:off x="838200" y="1690688"/>
            <a:ext cx="10515600" cy="1325563"/>
          </a:xfrm>
        </p:spPr>
        <p:txBody>
          <a:bodyPr>
            <a:normAutofit fontScale="90000"/>
          </a:bodyPr>
          <a:lstStyle/>
          <a:p>
            <a:pPr algn="ctr"/>
            <a:r>
              <a:rPr lang="tr-TR" altLang="en-US" sz="3600" b="1" dirty="0">
                <a:latin typeface="+mn-lt"/>
              </a:rPr>
              <a:t>Sentetik Liflerde Atmosferik Plazma Teknolojisinin Kullanımı</a:t>
            </a:r>
            <a:br>
              <a:rPr lang="tr-TR" altLang="en-US" sz="3600" b="1" dirty="0">
                <a:latin typeface="+mn-lt"/>
              </a:rPr>
            </a:br>
            <a:r>
              <a:rPr lang="tr-TR" altLang="en-US" sz="3600" b="1" dirty="0">
                <a:solidFill>
                  <a:srgbClr val="FF0000"/>
                </a:solidFill>
                <a:latin typeface="+mn-lt"/>
              </a:rPr>
              <a:t>Poliester</a:t>
            </a:r>
          </a:p>
        </p:txBody>
      </p:sp>
      <p:sp>
        <p:nvSpPr>
          <p:cNvPr id="392195" name="Rectangle 3">
            <a:extLst>
              <a:ext uri="{FF2B5EF4-FFF2-40B4-BE49-F238E27FC236}">
                <a16:creationId xmlns:a16="http://schemas.microsoft.com/office/drawing/2014/main" id="{816178C4-7638-4F22-F336-3143CAFC7E6D}"/>
              </a:ext>
            </a:extLst>
          </p:cNvPr>
          <p:cNvSpPr>
            <a:spLocks noGrp="1" noChangeArrowheads="1"/>
          </p:cNvSpPr>
          <p:nvPr>
            <p:ph type="body" idx="1"/>
          </p:nvPr>
        </p:nvSpPr>
        <p:spPr>
          <a:xfrm>
            <a:off x="838200" y="3429000"/>
            <a:ext cx="10515600" cy="1879270"/>
          </a:xfrm>
          <a:solidFill>
            <a:schemeClr val="accent1">
              <a:lumMod val="20000"/>
              <a:lumOff val="80000"/>
            </a:schemeClr>
          </a:solidFill>
        </p:spPr>
        <p:txBody>
          <a:bodyPr>
            <a:normAutofit fontScale="77500" lnSpcReduction="20000"/>
          </a:bodyPr>
          <a:lstStyle/>
          <a:p>
            <a:pPr algn="just"/>
            <a:r>
              <a:rPr lang="tr-TR" altLang="en-US" sz="2200" dirty="0">
                <a:effectLst>
                  <a:outerShdw blurRad="38100" dist="38100" dir="2700000" algn="tl">
                    <a:srgbClr val="000000">
                      <a:alpha val="43137"/>
                    </a:srgbClr>
                  </a:outerShdw>
                </a:effectLst>
              </a:rPr>
              <a:t>Poliester liflerin vakum plazma ile yapılan çalışmalarında:</a:t>
            </a:r>
          </a:p>
          <a:p>
            <a:pPr lvl="1" algn="just"/>
            <a:r>
              <a:rPr lang="tr-TR" altLang="en-US" sz="2200" dirty="0" err="1">
                <a:effectLst>
                  <a:outerShdw blurRad="38100" dist="38100" dir="2700000" algn="tl">
                    <a:srgbClr val="000000">
                      <a:alpha val="43137"/>
                    </a:srgbClr>
                  </a:outerShdw>
                </a:effectLst>
              </a:rPr>
              <a:t>hidrofilitenin</a:t>
            </a:r>
            <a:r>
              <a:rPr lang="tr-TR" altLang="en-US" sz="2200" dirty="0">
                <a:effectLst>
                  <a:outerShdw blurRad="38100" dist="38100" dir="2700000" algn="tl">
                    <a:srgbClr val="000000">
                      <a:alpha val="43137"/>
                    </a:srgbClr>
                  </a:outerShdw>
                </a:effectLst>
              </a:rPr>
              <a:t> atması,</a:t>
            </a:r>
          </a:p>
          <a:p>
            <a:pPr lvl="1" algn="just"/>
            <a:r>
              <a:rPr lang="tr-TR" altLang="en-US" sz="2200" dirty="0" err="1">
                <a:effectLst>
                  <a:outerShdw blurRad="38100" dist="38100" dir="2700000" algn="tl">
                    <a:srgbClr val="000000">
                      <a:alpha val="43137"/>
                    </a:srgbClr>
                  </a:outerShdw>
                </a:effectLst>
              </a:rPr>
              <a:t>higroskobik</a:t>
            </a:r>
            <a:r>
              <a:rPr lang="tr-TR" altLang="en-US" sz="2200" dirty="0">
                <a:effectLst>
                  <a:outerShdw blurRad="38100" dist="38100" dir="2700000" algn="tl">
                    <a:srgbClr val="000000">
                      <a:alpha val="43137"/>
                    </a:srgbClr>
                  </a:outerShdw>
                </a:effectLst>
              </a:rPr>
              <a:t> nemin artması,</a:t>
            </a:r>
          </a:p>
          <a:p>
            <a:pPr lvl="1" algn="just"/>
            <a:r>
              <a:rPr lang="tr-TR" altLang="en-US" sz="2200" dirty="0" err="1">
                <a:effectLst>
                  <a:outerShdw blurRad="38100" dist="38100" dir="2700000" algn="tl">
                    <a:srgbClr val="000000">
                      <a:alpha val="43137"/>
                    </a:srgbClr>
                  </a:outerShdw>
                </a:effectLst>
              </a:rPr>
              <a:t>boyanabilirliğin</a:t>
            </a:r>
            <a:r>
              <a:rPr lang="tr-TR" altLang="en-US" sz="2200" dirty="0">
                <a:effectLst>
                  <a:outerShdw blurRad="38100" dist="38100" dir="2700000" algn="tl">
                    <a:srgbClr val="000000">
                      <a:alpha val="43137"/>
                    </a:srgbClr>
                  </a:outerShdw>
                </a:effectLst>
              </a:rPr>
              <a:t> artması,</a:t>
            </a:r>
          </a:p>
          <a:p>
            <a:pPr lvl="1" algn="just"/>
            <a:r>
              <a:rPr lang="tr-TR" altLang="en-US" sz="2200" dirty="0" err="1">
                <a:effectLst>
                  <a:outerShdw blurRad="38100" dist="38100" dir="2700000" algn="tl">
                    <a:srgbClr val="000000">
                      <a:alpha val="43137"/>
                    </a:srgbClr>
                  </a:outerShdw>
                </a:effectLst>
              </a:rPr>
              <a:t>kristalinetenin</a:t>
            </a:r>
            <a:r>
              <a:rPr lang="tr-TR" altLang="en-US" sz="2200" dirty="0">
                <a:effectLst>
                  <a:outerShdw blurRad="38100" dist="38100" dir="2700000" algn="tl">
                    <a:srgbClr val="000000">
                      <a:alpha val="43137"/>
                    </a:srgbClr>
                  </a:outerShdw>
                </a:effectLst>
              </a:rPr>
              <a:t> artması,</a:t>
            </a:r>
          </a:p>
          <a:p>
            <a:pPr lvl="1" algn="just"/>
            <a:r>
              <a:rPr lang="tr-TR" altLang="en-US" sz="2200" dirty="0">
                <a:effectLst>
                  <a:outerShdw blurRad="38100" dist="38100" dir="2700000" algn="tl">
                    <a:srgbClr val="000000">
                      <a:alpha val="43137"/>
                    </a:srgbClr>
                  </a:outerShdw>
                </a:effectLst>
              </a:rPr>
              <a:t>hidrofobikliğin artması,</a:t>
            </a:r>
          </a:p>
          <a:p>
            <a:pPr lvl="1" algn="just"/>
            <a:r>
              <a:rPr lang="tr-TR" altLang="en-US" sz="2200" dirty="0">
                <a:effectLst>
                  <a:outerShdw blurRad="38100" dist="38100" dir="2700000" algn="tl">
                    <a:srgbClr val="000000">
                      <a:alpha val="43137"/>
                    </a:srgbClr>
                  </a:outerShdw>
                </a:effectLst>
              </a:rPr>
              <a:t>yüzey pürüzlülüğünün artması/azalması gözlenmiştir.</a:t>
            </a:r>
          </a:p>
        </p:txBody>
      </p:sp>
      <p:sp>
        <p:nvSpPr>
          <p:cNvPr id="2" name="Metin kutusu 1">
            <a:extLst>
              <a:ext uri="{FF2B5EF4-FFF2-40B4-BE49-F238E27FC236}">
                <a16:creationId xmlns:a16="http://schemas.microsoft.com/office/drawing/2014/main" id="{659C1AE7-77C2-C824-BA7D-5CBC15B793BC}"/>
              </a:ext>
            </a:extLst>
          </p:cNvPr>
          <p:cNvSpPr txBox="1"/>
          <p:nvPr/>
        </p:nvSpPr>
        <p:spPr>
          <a:xfrm>
            <a:off x="11770589" y="6393129"/>
            <a:ext cx="421412" cy="464871"/>
          </a:xfrm>
          <a:prstGeom prst="rect">
            <a:avLst/>
          </a:prstGeom>
          <a:noFill/>
        </p:spPr>
        <p:txBody>
          <a:bodyPr wrap="square">
            <a:spAutoFit/>
          </a:bodyPr>
          <a:lstStyle/>
          <a:p>
            <a:pPr marR="0" lvl="0" algn="just">
              <a:lnSpc>
                <a:spcPct val="150000"/>
              </a:lnSpc>
              <a:spcBef>
                <a:spcPts val="0"/>
              </a:spcBef>
              <a:spcAft>
                <a:spcPts val="0"/>
              </a:spcAft>
            </a:pPr>
            <a:r>
              <a:rPr lang="tr-TR" sz="18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69</a:t>
            </a:r>
          </a:p>
        </p:txBody>
      </p:sp>
    </p:spTree>
    <p:extLst>
      <p:ext uri="{BB962C8B-B14F-4D97-AF65-F5344CB8AC3E}">
        <p14:creationId xmlns:p14="http://schemas.microsoft.com/office/powerpoint/2010/main" val="120491699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2194" name="Rectangle 2">
            <a:extLst>
              <a:ext uri="{FF2B5EF4-FFF2-40B4-BE49-F238E27FC236}">
                <a16:creationId xmlns:a16="http://schemas.microsoft.com/office/drawing/2014/main" id="{E4ABF2EA-6E64-DA0D-30E1-7B994946C804}"/>
              </a:ext>
            </a:extLst>
          </p:cNvPr>
          <p:cNvSpPr>
            <a:spLocks noGrp="1" noChangeArrowheads="1"/>
          </p:cNvSpPr>
          <p:nvPr>
            <p:ph type="title"/>
          </p:nvPr>
        </p:nvSpPr>
        <p:spPr>
          <a:xfrm>
            <a:off x="838200" y="1690688"/>
            <a:ext cx="10515600" cy="1325563"/>
          </a:xfrm>
        </p:spPr>
        <p:txBody>
          <a:bodyPr>
            <a:normAutofit fontScale="90000"/>
          </a:bodyPr>
          <a:lstStyle/>
          <a:p>
            <a:pPr algn="ctr"/>
            <a:r>
              <a:rPr lang="tr-TR" altLang="en-US" sz="3600" b="1" dirty="0">
                <a:latin typeface="+mn-lt"/>
              </a:rPr>
              <a:t>Sentetik Liflerde Atmosferik Plazma Teknolojisinin Kullanımı</a:t>
            </a:r>
            <a:br>
              <a:rPr lang="tr-TR" altLang="en-US" sz="3600" b="1" dirty="0">
                <a:latin typeface="+mn-lt"/>
              </a:rPr>
            </a:br>
            <a:r>
              <a:rPr lang="tr-TR" altLang="en-US" sz="3600" b="1" dirty="0">
                <a:solidFill>
                  <a:srgbClr val="FF0000"/>
                </a:solidFill>
                <a:latin typeface="+mn-lt"/>
              </a:rPr>
              <a:t>Polietilen</a:t>
            </a:r>
          </a:p>
        </p:txBody>
      </p:sp>
      <p:sp>
        <p:nvSpPr>
          <p:cNvPr id="392195" name="Rectangle 3">
            <a:extLst>
              <a:ext uri="{FF2B5EF4-FFF2-40B4-BE49-F238E27FC236}">
                <a16:creationId xmlns:a16="http://schemas.microsoft.com/office/drawing/2014/main" id="{816178C4-7638-4F22-F336-3143CAFC7E6D}"/>
              </a:ext>
            </a:extLst>
          </p:cNvPr>
          <p:cNvSpPr>
            <a:spLocks noGrp="1" noChangeArrowheads="1"/>
          </p:cNvSpPr>
          <p:nvPr>
            <p:ph type="body" idx="1"/>
          </p:nvPr>
        </p:nvSpPr>
        <p:spPr>
          <a:xfrm>
            <a:off x="838200" y="3429000"/>
            <a:ext cx="10515600" cy="1879270"/>
          </a:xfrm>
          <a:solidFill>
            <a:schemeClr val="accent1">
              <a:lumMod val="20000"/>
              <a:lumOff val="80000"/>
            </a:schemeClr>
          </a:solidFill>
        </p:spPr>
        <p:txBody>
          <a:bodyPr>
            <a:normAutofit/>
          </a:bodyPr>
          <a:lstStyle/>
          <a:p>
            <a:pPr algn="just"/>
            <a:r>
              <a:rPr lang="tr-TR" altLang="en-US" sz="2200" dirty="0">
                <a:effectLst>
                  <a:outerShdw blurRad="38100" dist="38100" dir="2700000" algn="tl">
                    <a:srgbClr val="000000">
                      <a:alpha val="43137"/>
                    </a:srgbClr>
                  </a:outerShdw>
                </a:effectLst>
              </a:rPr>
              <a:t>Poliester liflerin vakum plazma ile yapılan çalışmalarında:</a:t>
            </a:r>
          </a:p>
          <a:p>
            <a:pPr lvl="1" algn="just"/>
            <a:r>
              <a:rPr lang="tr-TR" altLang="en-US" sz="2200" dirty="0" err="1">
                <a:effectLst>
                  <a:outerShdw blurRad="38100" dist="38100" dir="2700000" algn="tl">
                    <a:srgbClr val="000000">
                      <a:alpha val="43137"/>
                    </a:srgbClr>
                  </a:outerShdw>
                </a:effectLst>
              </a:rPr>
              <a:t>hidrofilitenin</a:t>
            </a:r>
            <a:r>
              <a:rPr lang="tr-TR" altLang="en-US" sz="2200" dirty="0">
                <a:effectLst>
                  <a:outerShdw blurRad="38100" dist="38100" dir="2700000" algn="tl">
                    <a:srgbClr val="000000">
                      <a:alpha val="43137"/>
                    </a:srgbClr>
                  </a:outerShdw>
                </a:effectLst>
              </a:rPr>
              <a:t> atması,</a:t>
            </a:r>
          </a:p>
          <a:p>
            <a:pPr lvl="1" algn="just"/>
            <a:r>
              <a:rPr lang="tr-TR" altLang="en-US" sz="2200" dirty="0" err="1">
                <a:effectLst>
                  <a:outerShdw blurRad="38100" dist="38100" dir="2700000" algn="tl">
                    <a:srgbClr val="000000">
                      <a:alpha val="43137"/>
                    </a:srgbClr>
                  </a:outerShdw>
                </a:effectLst>
              </a:rPr>
              <a:t>higroskobik</a:t>
            </a:r>
            <a:r>
              <a:rPr lang="tr-TR" altLang="en-US" sz="2200" dirty="0">
                <a:effectLst>
                  <a:outerShdw blurRad="38100" dist="38100" dir="2700000" algn="tl">
                    <a:srgbClr val="000000">
                      <a:alpha val="43137"/>
                    </a:srgbClr>
                  </a:outerShdw>
                </a:effectLst>
              </a:rPr>
              <a:t> nemin artması,</a:t>
            </a:r>
          </a:p>
          <a:p>
            <a:pPr lvl="1" algn="just"/>
            <a:r>
              <a:rPr lang="tr-TR" altLang="en-US" sz="2200" dirty="0">
                <a:effectLst>
                  <a:outerShdw blurRad="38100" dist="38100" dir="2700000" algn="tl">
                    <a:srgbClr val="000000">
                      <a:alpha val="43137"/>
                    </a:srgbClr>
                  </a:outerShdw>
                </a:effectLst>
              </a:rPr>
              <a:t>yüzey pürüzlülüğünün artması/azalması gözlenmiştir.</a:t>
            </a:r>
          </a:p>
        </p:txBody>
      </p:sp>
      <p:sp>
        <p:nvSpPr>
          <p:cNvPr id="2" name="Metin kutusu 1">
            <a:extLst>
              <a:ext uri="{FF2B5EF4-FFF2-40B4-BE49-F238E27FC236}">
                <a16:creationId xmlns:a16="http://schemas.microsoft.com/office/drawing/2014/main" id="{D2CFDB1C-CCC7-DC34-B49C-88424F8D0395}"/>
              </a:ext>
            </a:extLst>
          </p:cNvPr>
          <p:cNvSpPr txBox="1"/>
          <p:nvPr/>
        </p:nvSpPr>
        <p:spPr>
          <a:xfrm>
            <a:off x="11770589" y="6393129"/>
            <a:ext cx="421412" cy="464871"/>
          </a:xfrm>
          <a:prstGeom prst="rect">
            <a:avLst/>
          </a:prstGeom>
          <a:noFill/>
        </p:spPr>
        <p:txBody>
          <a:bodyPr wrap="square">
            <a:spAutoFit/>
          </a:bodyPr>
          <a:lstStyle/>
          <a:p>
            <a:pPr marR="0" lvl="0" algn="just">
              <a:lnSpc>
                <a:spcPct val="150000"/>
              </a:lnSpc>
              <a:spcBef>
                <a:spcPts val="0"/>
              </a:spcBef>
              <a:spcAft>
                <a:spcPts val="0"/>
              </a:spcAft>
            </a:pPr>
            <a:r>
              <a:rPr lang="tr-TR" sz="18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70</a:t>
            </a:r>
          </a:p>
        </p:txBody>
      </p:sp>
    </p:spTree>
    <p:extLst>
      <p:ext uri="{BB962C8B-B14F-4D97-AF65-F5344CB8AC3E}">
        <p14:creationId xmlns:p14="http://schemas.microsoft.com/office/powerpoint/2010/main" val="92068539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2194" name="Rectangle 2">
            <a:extLst>
              <a:ext uri="{FF2B5EF4-FFF2-40B4-BE49-F238E27FC236}">
                <a16:creationId xmlns:a16="http://schemas.microsoft.com/office/drawing/2014/main" id="{E4ABF2EA-6E64-DA0D-30E1-7B994946C804}"/>
              </a:ext>
            </a:extLst>
          </p:cNvPr>
          <p:cNvSpPr>
            <a:spLocks noGrp="1" noChangeArrowheads="1"/>
          </p:cNvSpPr>
          <p:nvPr>
            <p:ph type="title"/>
          </p:nvPr>
        </p:nvSpPr>
        <p:spPr>
          <a:xfrm>
            <a:off x="838200" y="1690688"/>
            <a:ext cx="10515600" cy="1325563"/>
          </a:xfrm>
        </p:spPr>
        <p:txBody>
          <a:bodyPr>
            <a:normAutofit fontScale="90000"/>
          </a:bodyPr>
          <a:lstStyle/>
          <a:p>
            <a:pPr algn="ctr"/>
            <a:r>
              <a:rPr lang="tr-TR" altLang="en-US" sz="3600" b="1" dirty="0">
                <a:latin typeface="+mn-lt"/>
              </a:rPr>
              <a:t>Sentetik Liflerde Atmosferik Plazma Teknolojisinin Kullanımı</a:t>
            </a:r>
            <a:br>
              <a:rPr lang="tr-TR" altLang="en-US" sz="3600" b="1" dirty="0">
                <a:latin typeface="+mn-lt"/>
              </a:rPr>
            </a:br>
            <a:r>
              <a:rPr lang="tr-TR" altLang="en-US" sz="3600" b="1" dirty="0">
                <a:solidFill>
                  <a:srgbClr val="FF0000"/>
                </a:solidFill>
                <a:latin typeface="+mn-lt"/>
              </a:rPr>
              <a:t>Poliamid</a:t>
            </a:r>
          </a:p>
        </p:txBody>
      </p:sp>
      <p:sp>
        <p:nvSpPr>
          <p:cNvPr id="392195" name="Rectangle 3">
            <a:extLst>
              <a:ext uri="{FF2B5EF4-FFF2-40B4-BE49-F238E27FC236}">
                <a16:creationId xmlns:a16="http://schemas.microsoft.com/office/drawing/2014/main" id="{816178C4-7638-4F22-F336-3143CAFC7E6D}"/>
              </a:ext>
            </a:extLst>
          </p:cNvPr>
          <p:cNvSpPr>
            <a:spLocks noGrp="1" noChangeArrowheads="1"/>
          </p:cNvSpPr>
          <p:nvPr>
            <p:ph type="body" idx="1"/>
          </p:nvPr>
        </p:nvSpPr>
        <p:spPr>
          <a:xfrm>
            <a:off x="838200" y="3429000"/>
            <a:ext cx="10515600" cy="1879270"/>
          </a:xfrm>
          <a:solidFill>
            <a:schemeClr val="accent1">
              <a:lumMod val="20000"/>
              <a:lumOff val="80000"/>
            </a:schemeClr>
          </a:solidFill>
        </p:spPr>
        <p:txBody>
          <a:bodyPr>
            <a:normAutofit/>
          </a:bodyPr>
          <a:lstStyle/>
          <a:p>
            <a:pPr algn="just"/>
            <a:r>
              <a:rPr lang="tr-TR" altLang="en-US" sz="2200" dirty="0">
                <a:effectLst>
                  <a:outerShdw blurRad="38100" dist="38100" dir="2700000" algn="tl">
                    <a:srgbClr val="000000">
                      <a:alpha val="43137"/>
                    </a:srgbClr>
                  </a:outerShdw>
                </a:effectLst>
              </a:rPr>
              <a:t>Poliamid liflerin vakum plazma ile yapılan çalışmalarında:</a:t>
            </a:r>
          </a:p>
          <a:p>
            <a:pPr lvl="1" algn="just"/>
            <a:r>
              <a:rPr lang="tr-TR" altLang="en-US" sz="2200" dirty="0" err="1">
                <a:effectLst>
                  <a:outerShdw blurRad="38100" dist="38100" dir="2700000" algn="tl">
                    <a:srgbClr val="000000">
                      <a:alpha val="43137"/>
                    </a:srgbClr>
                  </a:outerShdw>
                </a:effectLst>
              </a:rPr>
              <a:t>hidrofilitenin</a:t>
            </a:r>
            <a:r>
              <a:rPr lang="tr-TR" altLang="en-US" sz="2200" dirty="0">
                <a:effectLst>
                  <a:outerShdw blurRad="38100" dist="38100" dir="2700000" algn="tl">
                    <a:srgbClr val="000000">
                      <a:alpha val="43137"/>
                    </a:srgbClr>
                  </a:outerShdw>
                </a:effectLst>
              </a:rPr>
              <a:t> atması,</a:t>
            </a:r>
          </a:p>
          <a:p>
            <a:pPr lvl="1" algn="just"/>
            <a:r>
              <a:rPr lang="tr-TR" altLang="en-US" sz="2200" dirty="0" err="1">
                <a:effectLst>
                  <a:outerShdw blurRad="38100" dist="38100" dir="2700000" algn="tl">
                    <a:srgbClr val="000000">
                      <a:alpha val="43137"/>
                    </a:srgbClr>
                  </a:outerShdw>
                </a:effectLst>
              </a:rPr>
              <a:t>boyanabilirliğin</a:t>
            </a:r>
            <a:r>
              <a:rPr lang="tr-TR" altLang="en-US" sz="2200" dirty="0">
                <a:effectLst>
                  <a:outerShdw blurRad="38100" dist="38100" dir="2700000" algn="tl">
                    <a:srgbClr val="000000">
                      <a:alpha val="43137"/>
                    </a:srgbClr>
                  </a:outerShdw>
                </a:effectLst>
              </a:rPr>
              <a:t> artması,</a:t>
            </a:r>
          </a:p>
          <a:p>
            <a:pPr lvl="1" algn="just"/>
            <a:r>
              <a:rPr lang="tr-TR" altLang="en-US" sz="2200" dirty="0">
                <a:effectLst>
                  <a:outerShdw blurRad="38100" dist="38100" dir="2700000" algn="tl">
                    <a:srgbClr val="000000">
                      <a:alpha val="43137"/>
                    </a:srgbClr>
                  </a:outerShdw>
                </a:effectLst>
              </a:rPr>
              <a:t>yüzey pürüzlülüğünün artması gözlenmiştir.</a:t>
            </a:r>
          </a:p>
        </p:txBody>
      </p:sp>
      <p:sp>
        <p:nvSpPr>
          <p:cNvPr id="2" name="Metin kutusu 1">
            <a:extLst>
              <a:ext uri="{FF2B5EF4-FFF2-40B4-BE49-F238E27FC236}">
                <a16:creationId xmlns:a16="http://schemas.microsoft.com/office/drawing/2014/main" id="{7A373D56-F91C-98C7-194B-7EFD883E1DE9}"/>
              </a:ext>
            </a:extLst>
          </p:cNvPr>
          <p:cNvSpPr txBox="1"/>
          <p:nvPr/>
        </p:nvSpPr>
        <p:spPr>
          <a:xfrm>
            <a:off x="11770589" y="6393129"/>
            <a:ext cx="421412" cy="464871"/>
          </a:xfrm>
          <a:prstGeom prst="rect">
            <a:avLst/>
          </a:prstGeom>
          <a:noFill/>
        </p:spPr>
        <p:txBody>
          <a:bodyPr wrap="square">
            <a:spAutoFit/>
          </a:bodyPr>
          <a:lstStyle/>
          <a:p>
            <a:pPr marR="0" lvl="0" algn="just">
              <a:lnSpc>
                <a:spcPct val="150000"/>
              </a:lnSpc>
              <a:spcBef>
                <a:spcPts val="0"/>
              </a:spcBef>
              <a:spcAft>
                <a:spcPts val="0"/>
              </a:spcAft>
            </a:pPr>
            <a:r>
              <a:rPr lang="tr-TR" sz="18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71</a:t>
            </a:r>
          </a:p>
        </p:txBody>
      </p:sp>
    </p:spTree>
    <p:extLst>
      <p:ext uri="{BB962C8B-B14F-4D97-AF65-F5344CB8AC3E}">
        <p14:creationId xmlns:p14="http://schemas.microsoft.com/office/powerpoint/2010/main" val="388240256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2F748C2-B61B-80B2-27C9-07633167C47C}"/>
              </a:ext>
            </a:extLst>
          </p:cNvPr>
          <p:cNvSpPr>
            <a:spLocks noGrp="1"/>
          </p:cNvSpPr>
          <p:nvPr>
            <p:ph type="title"/>
          </p:nvPr>
        </p:nvSpPr>
        <p:spPr>
          <a:xfrm>
            <a:off x="0" y="413654"/>
            <a:ext cx="4030683" cy="1325563"/>
          </a:xfrm>
        </p:spPr>
        <p:txBody>
          <a:bodyPr>
            <a:noAutofit/>
          </a:bodyPr>
          <a:lstStyle/>
          <a:p>
            <a:r>
              <a:rPr lang="tr-TR" sz="5000" dirty="0">
                <a:solidFill>
                  <a:srgbClr val="FF0000"/>
                </a:solidFill>
                <a:effectLst>
                  <a:outerShdw blurRad="38100" dist="38100" dir="2700000" algn="tl">
                    <a:srgbClr val="000000">
                      <a:alpha val="43137"/>
                    </a:srgbClr>
                  </a:outerShdw>
                </a:effectLst>
                <a:latin typeface="+mn-lt"/>
                <a:ea typeface="+mn-ea"/>
                <a:cs typeface="+mn-cs"/>
              </a:rPr>
              <a:t>Örnek Çalışmalar</a:t>
            </a:r>
            <a:br>
              <a:rPr lang="tr-TR" sz="5000" dirty="0"/>
            </a:br>
            <a:endParaRPr lang="en-US" sz="5000" dirty="0"/>
          </a:p>
        </p:txBody>
      </p:sp>
      <p:pic>
        <p:nvPicPr>
          <p:cNvPr id="5" name="Resim 4">
            <a:extLst>
              <a:ext uri="{FF2B5EF4-FFF2-40B4-BE49-F238E27FC236}">
                <a16:creationId xmlns:a16="http://schemas.microsoft.com/office/drawing/2014/main" id="{6A0D4A42-ED32-9B54-C95D-40EE5C48B644}"/>
              </a:ext>
            </a:extLst>
          </p:cNvPr>
          <p:cNvPicPr>
            <a:picLocks noChangeAspect="1"/>
          </p:cNvPicPr>
          <p:nvPr/>
        </p:nvPicPr>
        <p:blipFill rotWithShape="1">
          <a:blip r:embed="rId2"/>
          <a:srcRect l="7454" t="26667" r="7032" b="18311"/>
          <a:stretch/>
        </p:blipFill>
        <p:spPr>
          <a:xfrm>
            <a:off x="2430650" y="2008138"/>
            <a:ext cx="7330699" cy="3773426"/>
          </a:xfrm>
          <a:prstGeom prst="rect">
            <a:avLst/>
          </a:prstGeom>
        </p:spPr>
      </p:pic>
      <p:sp>
        <p:nvSpPr>
          <p:cNvPr id="3" name="Metin kutusu 2">
            <a:extLst>
              <a:ext uri="{FF2B5EF4-FFF2-40B4-BE49-F238E27FC236}">
                <a16:creationId xmlns:a16="http://schemas.microsoft.com/office/drawing/2014/main" id="{04FE8046-BFE0-A280-2B75-F1A0688B47F4}"/>
              </a:ext>
            </a:extLst>
          </p:cNvPr>
          <p:cNvSpPr txBox="1"/>
          <p:nvPr/>
        </p:nvSpPr>
        <p:spPr>
          <a:xfrm>
            <a:off x="11770589" y="6393129"/>
            <a:ext cx="421412" cy="464871"/>
          </a:xfrm>
          <a:prstGeom prst="rect">
            <a:avLst/>
          </a:prstGeom>
          <a:noFill/>
        </p:spPr>
        <p:txBody>
          <a:bodyPr wrap="square">
            <a:spAutoFit/>
          </a:bodyPr>
          <a:lstStyle/>
          <a:p>
            <a:pPr marR="0" lvl="0" algn="just">
              <a:lnSpc>
                <a:spcPct val="150000"/>
              </a:lnSpc>
              <a:spcBef>
                <a:spcPts val="0"/>
              </a:spcBef>
              <a:spcAft>
                <a:spcPts val="0"/>
              </a:spcAft>
            </a:pPr>
            <a:r>
              <a:rPr lang="tr-TR" sz="18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72</a:t>
            </a:r>
          </a:p>
        </p:txBody>
      </p:sp>
    </p:spTree>
    <p:extLst>
      <p:ext uri="{BB962C8B-B14F-4D97-AF65-F5344CB8AC3E}">
        <p14:creationId xmlns:p14="http://schemas.microsoft.com/office/powerpoint/2010/main" val="221176885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0387" name="Rectangle 3">
            <a:extLst>
              <a:ext uri="{FF2B5EF4-FFF2-40B4-BE49-F238E27FC236}">
                <a16:creationId xmlns:a16="http://schemas.microsoft.com/office/drawing/2014/main" id="{5A934A5E-8896-3CF3-0270-E0ECF7C6FDB2}"/>
              </a:ext>
            </a:extLst>
          </p:cNvPr>
          <p:cNvSpPr>
            <a:spLocks noGrp="1" noChangeArrowheads="1"/>
          </p:cNvSpPr>
          <p:nvPr>
            <p:ph type="body" idx="1"/>
          </p:nvPr>
        </p:nvSpPr>
        <p:spPr>
          <a:solidFill>
            <a:schemeClr val="accent1">
              <a:lumMod val="20000"/>
              <a:lumOff val="80000"/>
            </a:schemeClr>
          </a:solidFill>
        </p:spPr>
        <p:txBody>
          <a:bodyPr/>
          <a:lstStyle/>
          <a:p>
            <a:pPr algn="just"/>
            <a:r>
              <a:rPr lang="tr-TR" altLang="en-US" sz="2400" dirty="0">
                <a:solidFill>
                  <a:schemeClr val="tx2"/>
                </a:solidFill>
                <a:effectLst>
                  <a:outerShdw blurRad="38100" dist="38100" dir="2700000" algn="tl">
                    <a:srgbClr val="000000">
                      <a:alpha val="43137"/>
                    </a:srgbClr>
                  </a:outerShdw>
                </a:effectLst>
              </a:rPr>
              <a:t>Cihaz; plazma kabini, kontrol paneli ve argon tüpü olmak üzere üç kısımdan oluşmaktadır. </a:t>
            </a:r>
          </a:p>
          <a:p>
            <a:pPr algn="just"/>
            <a:endParaRPr lang="tr-TR" altLang="en-US" sz="2400" dirty="0">
              <a:solidFill>
                <a:schemeClr val="tx2"/>
              </a:solidFill>
              <a:latin typeface="Comic Sans MS" panose="030F0702030302020204" pitchFamily="66" charset="0"/>
            </a:endParaRPr>
          </a:p>
        </p:txBody>
      </p:sp>
      <p:pic>
        <p:nvPicPr>
          <p:cNvPr id="400388" name="Picture 4">
            <a:extLst>
              <a:ext uri="{FF2B5EF4-FFF2-40B4-BE49-F238E27FC236}">
                <a16:creationId xmlns:a16="http://schemas.microsoft.com/office/drawing/2014/main" id="{095B1210-F6A3-272A-49E7-CD308834194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850" b="1132"/>
          <a:stretch>
            <a:fillRect/>
          </a:stretch>
        </p:blipFill>
        <p:spPr bwMode="auto">
          <a:xfrm>
            <a:off x="3888593" y="2510170"/>
            <a:ext cx="4414813" cy="3130610"/>
          </a:xfrm>
          <a:prstGeom prst="rect">
            <a:avLst/>
          </a:prstGeom>
          <a:noFill/>
          <a:extLst>
            <a:ext uri="{909E8E84-426E-40DD-AFC4-6F175D3DCCD1}">
              <a14:hiddenFill xmlns:a14="http://schemas.microsoft.com/office/drawing/2010/main">
                <a:solidFill>
                  <a:srgbClr val="FFFFFF"/>
                </a:solidFill>
              </a14:hiddenFill>
            </a:ext>
          </a:extLst>
        </p:spPr>
      </p:pic>
      <p:sp>
        <p:nvSpPr>
          <p:cNvPr id="5" name="Metin kutusu 4">
            <a:extLst>
              <a:ext uri="{FF2B5EF4-FFF2-40B4-BE49-F238E27FC236}">
                <a16:creationId xmlns:a16="http://schemas.microsoft.com/office/drawing/2014/main" id="{16D4B8C2-1CBA-1D66-2AF3-F433A3FDA50B}"/>
              </a:ext>
            </a:extLst>
          </p:cNvPr>
          <p:cNvSpPr txBox="1"/>
          <p:nvPr/>
        </p:nvSpPr>
        <p:spPr>
          <a:xfrm>
            <a:off x="765433" y="5846279"/>
            <a:ext cx="6097978" cy="400110"/>
          </a:xfrm>
          <a:prstGeom prst="rect">
            <a:avLst/>
          </a:prstGeom>
          <a:noFill/>
        </p:spPr>
        <p:txBody>
          <a:bodyPr wrap="square">
            <a:spAutoFit/>
          </a:bodyPr>
          <a:lstStyle/>
          <a:p>
            <a:r>
              <a:rPr lang="en-US" sz="1000" b="0" i="0" dirty="0">
                <a:solidFill>
                  <a:srgbClr val="333333"/>
                </a:solidFill>
                <a:effectLst/>
                <a:latin typeface="-apple-system"/>
              </a:rPr>
              <a:t>Karahan, H.A., </a:t>
            </a:r>
            <a:r>
              <a:rPr lang="en-US" sz="1000" b="0" i="0" dirty="0" err="1">
                <a:solidFill>
                  <a:srgbClr val="333333"/>
                </a:solidFill>
                <a:effectLst/>
                <a:latin typeface="-apple-system"/>
              </a:rPr>
              <a:t>Özdoğan</a:t>
            </a:r>
            <a:r>
              <a:rPr lang="en-US" sz="1000" b="0" i="0" dirty="0">
                <a:solidFill>
                  <a:srgbClr val="333333"/>
                </a:solidFill>
                <a:effectLst/>
                <a:latin typeface="-apple-system"/>
              </a:rPr>
              <a:t>, E. Improvements of surface functionality of cotton fibers by atmospheric plasma treatment. </a:t>
            </a:r>
            <a:r>
              <a:rPr lang="en-US" sz="1000" b="0" i="1" dirty="0">
                <a:solidFill>
                  <a:srgbClr val="333333"/>
                </a:solidFill>
                <a:effectLst/>
                <a:latin typeface="-apple-system"/>
              </a:rPr>
              <a:t>Fibers </a:t>
            </a:r>
            <a:r>
              <a:rPr lang="en-US" sz="1000" b="0" i="1" dirty="0" err="1">
                <a:solidFill>
                  <a:srgbClr val="333333"/>
                </a:solidFill>
                <a:effectLst/>
                <a:latin typeface="-apple-system"/>
              </a:rPr>
              <a:t>Polym</a:t>
            </a:r>
            <a:r>
              <a:rPr lang="en-US" sz="1000" b="0" i="0" dirty="0">
                <a:solidFill>
                  <a:srgbClr val="333333"/>
                </a:solidFill>
                <a:effectLst/>
                <a:latin typeface="-apple-system"/>
              </a:rPr>
              <a:t> </a:t>
            </a:r>
            <a:r>
              <a:rPr lang="en-US" sz="1000" b="1" i="0" dirty="0">
                <a:solidFill>
                  <a:srgbClr val="333333"/>
                </a:solidFill>
                <a:effectLst/>
                <a:latin typeface="-apple-system"/>
              </a:rPr>
              <a:t>9</a:t>
            </a:r>
            <a:r>
              <a:rPr lang="en-US" sz="1000" b="0" i="0" dirty="0">
                <a:solidFill>
                  <a:srgbClr val="333333"/>
                </a:solidFill>
                <a:effectLst/>
                <a:latin typeface="-apple-system"/>
              </a:rPr>
              <a:t>, 21–26 (2008). https://doi.org/10.1007/s12221-008-0004-6</a:t>
            </a:r>
            <a:endParaRPr lang="en-US" sz="1000" dirty="0"/>
          </a:p>
        </p:txBody>
      </p:sp>
      <p:sp>
        <p:nvSpPr>
          <p:cNvPr id="2" name="Metin kutusu 1">
            <a:extLst>
              <a:ext uri="{FF2B5EF4-FFF2-40B4-BE49-F238E27FC236}">
                <a16:creationId xmlns:a16="http://schemas.microsoft.com/office/drawing/2014/main" id="{7D4071E6-4534-77F9-4810-B59D5209AB68}"/>
              </a:ext>
            </a:extLst>
          </p:cNvPr>
          <p:cNvSpPr txBox="1"/>
          <p:nvPr/>
        </p:nvSpPr>
        <p:spPr>
          <a:xfrm>
            <a:off x="11770589" y="6393129"/>
            <a:ext cx="421412" cy="464871"/>
          </a:xfrm>
          <a:prstGeom prst="rect">
            <a:avLst/>
          </a:prstGeom>
          <a:noFill/>
        </p:spPr>
        <p:txBody>
          <a:bodyPr wrap="square">
            <a:spAutoFit/>
          </a:bodyPr>
          <a:lstStyle/>
          <a:p>
            <a:pPr marR="0" lvl="0" algn="just">
              <a:lnSpc>
                <a:spcPct val="150000"/>
              </a:lnSpc>
              <a:spcBef>
                <a:spcPts val="0"/>
              </a:spcBef>
              <a:spcAft>
                <a:spcPts val="0"/>
              </a:spcAft>
            </a:pPr>
            <a:r>
              <a:rPr lang="tr-TR" sz="18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73</a:t>
            </a:r>
          </a:p>
        </p:txBody>
      </p:sp>
      <p:sp>
        <p:nvSpPr>
          <p:cNvPr id="3" name="Başlık 1">
            <a:extLst>
              <a:ext uri="{FF2B5EF4-FFF2-40B4-BE49-F238E27FC236}">
                <a16:creationId xmlns:a16="http://schemas.microsoft.com/office/drawing/2014/main" id="{02AAB19E-4C41-C5BC-C615-45BEA040A00B}"/>
              </a:ext>
            </a:extLst>
          </p:cNvPr>
          <p:cNvSpPr>
            <a:spLocks noGrp="1"/>
          </p:cNvSpPr>
          <p:nvPr>
            <p:ph type="title"/>
          </p:nvPr>
        </p:nvSpPr>
        <p:spPr>
          <a:xfrm>
            <a:off x="0" y="413654"/>
            <a:ext cx="4030683" cy="1325563"/>
          </a:xfrm>
        </p:spPr>
        <p:txBody>
          <a:bodyPr>
            <a:noAutofit/>
          </a:bodyPr>
          <a:lstStyle/>
          <a:p>
            <a:r>
              <a:rPr lang="tr-TR" sz="5000" dirty="0">
                <a:solidFill>
                  <a:srgbClr val="FF0000"/>
                </a:solidFill>
                <a:effectLst>
                  <a:outerShdw blurRad="38100" dist="38100" dir="2700000" algn="tl">
                    <a:srgbClr val="000000">
                      <a:alpha val="43137"/>
                    </a:srgbClr>
                  </a:outerShdw>
                </a:effectLst>
                <a:latin typeface="+mn-lt"/>
                <a:ea typeface="+mn-ea"/>
                <a:cs typeface="+mn-cs"/>
              </a:rPr>
              <a:t>Örnek Çalışmalar</a:t>
            </a:r>
            <a:br>
              <a:rPr lang="tr-TR" sz="5000" dirty="0"/>
            </a:br>
            <a:endParaRPr lang="en-US" sz="5000" dirty="0"/>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2435" name="Rectangle 3">
            <a:extLst>
              <a:ext uri="{FF2B5EF4-FFF2-40B4-BE49-F238E27FC236}">
                <a16:creationId xmlns:a16="http://schemas.microsoft.com/office/drawing/2014/main" id="{386122AE-E6B9-0E3D-7E77-E8A6CCF87630}"/>
              </a:ext>
            </a:extLst>
          </p:cNvPr>
          <p:cNvSpPr>
            <a:spLocks noGrp="1" noChangeArrowheads="1"/>
          </p:cNvSpPr>
          <p:nvPr>
            <p:ph type="body" idx="1"/>
          </p:nvPr>
        </p:nvSpPr>
        <p:spPr>
          <a:solidFill>
            <a:schemeClr val="accent1">
              <a:lumMod val="20000"/>
              <a:lumOff val="80000"/>
            </a:schemeClr>
          </a:solidFill>
        </p:spPr>
        <p:txBody>
          <a:bodyPr/>
          <a:lstStyle/>
          <a:p>
            <a:pPr algn="just"/>
            <a:r>
              <a:rPr lang="tr-TR" altLang="zh-CN" sz="2400" dirty="0">
                <a:solidFill>
                  <a:schemeClr val="tx2"/>
                </a:solidFill>
                <a:effectLst>
                  <a:outerShdw blurRad="38100" dist="38100" dir="2700000" algn="tl">
                    <a:srgbClr val="000000">
                      <a:alpha val="43137"/>
                    </a:srgbClr>
                  </a:outerShdw>
                </a:effectLst>
              </a:rPr>
              <a:t>Elektrotlardan birisi </a:t>
            </a:r>
            <a:r>
              <a:rPr lang="tr-TR" altLang="zh-CN" sz="2400" dirty="0" err="1">
                <a:solidFill>
                  <a:schemeClr val="tx2"/>
                </a:solidFill>
                <a:effectLst>
                  <a:outerShdw blurRad="38100" dist="38100" dir="2700000" algn="tl">
                    <a:srgbClr val="000000">
                      <a:alpha val="43137"/>
                    </a:srgbClr>
                  </a:outerShdw>
                </a:effectLst>
              </a:rPr>
              <a:t>dielektrik</a:t>
            </a:r>
            <a:r>
              <a:rPr lang="tr-TR" altLang="zh-CN" sz="2400" dirty="0">
                <a:solidFill>
                  <a:schemeClr val="tx2"/>
                </a:solidFill>
                <a:effectLst>
                  <a:outerShdw blurRad="38100" dist="38100" dir="2700000" algn="tl">
                    <a:srgbClr val="000000">
                      <a:alpha val="43137"/>
                    </a:srgbClr>
                  </a:outerShdw>
                </a:effectLst>
              </a:rPr>
              <a:t> malzeme olan </a:t>
            </a:r>
            <a:r>
              <a:rPr lang="tr-TR" altLang="zh-CN" sz="2400" dirty="0" err="1">
                <a:solidFill>
                  <a:schemeClr val="tx2"/>
                </a:solidFill>
                <a:effectLst>
                  <a:outerShdw blurRad="38100" dist="38100" dir="2700000" algn="tl">
                    <a:srgbClr val="000000">
                      <a:alpha val="43137"/>
                    </a:srgbClr>
                  </a:outerShdw>
                </a:effectLst>
              </a:rPr>
              <a:t>quartz</a:t>
            </a:r>
            <a:r>
              <a:rPr lang="tr-TR" altLang="zh-CN" sz="2400" dirty="0">
                <a:solidFill>
                  <a:schemeClr val="tx2"/>
                </a:solidFill>
                <a:effectLst>
                  <a:outerShdw blurRad="38100" dist="38100" dir="2700000" algn="tl">
                    <a:srgbClr val="000000">
                      <a:alpha val="43137"/>
                    </a:srgbClr>
                  </a:outerShdw>
                </a:effectLst>
              </a:rPr>
              <a:t> ile kaplanmıştır. Bu kaplama kapasitör görevi görmekte ve daha homojen bir plazma oluşumunu sağlamaktadır.</a:t>
            </a:r>
            <a:endParaRPr lang="tr-TR" altLang="en-US" sz="2400" dirty="0">
              <a:solidFill>
                <a:schemeClr val="tx2"/>
              </a:solidFill>
              <a:effectLst>
                <a:outerShdw blurRad="38100" dist="38100" dir="2700000" algn="tl">
                  <a:srgbClr val="000000">
                    <a:alpha val="43137"/>
                  </a:srgbClr>
                </a:outerShdw>
              </a:effectLst>
            </a:endParaRPr>
          </a:p>
        </p:txBody>
      </p:sp>
      <p:pic>
        <p:nvPicPr>
          <p:cNvPr id="402436" name="Picture 4">
            <a:extLst>
              <a:ext uri="{FF2B5EF4-FFF2-40B4-BE49-F238E27FC236}">
                <a16:creationId xmlns:a16="http://schemas.microsoft.com/office/drawing/2014/main" id="{2A91893D-1CC6-901B-9B4E-A158E220EA7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299" t="2333" r="1299" b="2333"/>
          <a:stretch>
            <a:fillRect/>
          </a:stretch>
        </p:blipFill>
        <p:spPr bwMode="auto">
          <a:xfrm>
            <a:off x="1835887" y="3143137"/>
            <a:ext cx="4423626" cy="2410309"/>
          </a:xfrm>
          <a:prstGeom prst="rect">
            <a:avLst/>
          </a:prstGeom>
          <a:noFill/>
          <a:extLst>
            <a:ext uri="{909E8E84-426E-40DD-AFC4-6F175D3DCCD1}">
              <a14:hiddenFill xmlns:a14="http://schemas.microsoft.com/office/drawing/2010/main">
                <a:solidFill>
                  <a:srgbClr val="FFFFFF"/>
                </a:solidFill>
              </a14:hiddenFill>
            </a:ext>
          </a:extLst>
        </p:spPr>
      </p:pic>
      <p:pic>
        <p:nvPicPr>
          <p:cNvPr id="402437" name="Picture 5">
            <a:extLst>
              <a:ext uri="{FF2B5EF4-FFF2-40B4-BE49-F238E27FC236}">
                <a16:creationId xmlns:a16="http://schemas.microsoft.com/office/drawing/2014/main" id="{89554ECD-A299-6406-6B77-C077726C9B3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1477" b="3345"/>
          <a:stretch>
            <a:fillRect/>
          </a:stretch>
        </p:blipFill>
        <p:spPr bwMode="auto">
          <a:xfrm>
            <a:off x="6700533" y="3578506"/>
            <a:ext cx="4212247" cy="1824577"/>
          </a:xfrm>
          <a:prstGeom prst="rect">
            <a:avLst/>
          </a:prstGeom>
          <a:noFill/>
          <a:extLst>
            <a:ext uri="{909E8E84-426E-40DD-AFC4-6F175D3DCCD1}">
              <a14:hiddenFill xmlns:a14="http://schemas.microsoft.com/office/drawing/2010/main">
                <a:solidFill>
                  <a:srgbClr val="FFFFFF"/>
                </a:solidFill>
              </a14:hiddenFill>
            </a:ext>
          </a:extLst>
        </p:spPr>
      </p:pic>
      <p:sp>
        <p:nvSpPr>
          <p:cNvPr id="4" name="Metin kutusu 3">
            <a:extLst>
              <a:ext uri="{FF2B5EF4-FFF2-40B4-BE49-F238E27FC236}">
                <a16:creationId xmlns:a16="http://schemas.microsoft.com/office/drawing/2014/main" id="{4F4B14F5-6E86-0F66-3007-53C0E0E86225}"/>
              </a:ext>
            </a:extLst>
          </p:cNvPr>
          <p:cNvSpPr txBox="1"/>
          <p:nvPr/>
        </p:nvSpPr>
        <p:spPr>
          <a:xfrm>
            <a:off x="838200" y="5776853"/>
            <a:ext cx="6097978" cy="400110"/>
          </a:xfrm>
          <a:prstGeom prst="rect">
            <a:avLst/>
          </a:prstGeom>
          <a:noFill/>
        </p:spPr>
        <p:txBody>
          <a:bodyPr wrap="square">
            <a:spAutoFit/>
          </a:bodyPr>
          <a:lstStyle/>
          <a:p>
            <a:r>
              <a:rPr lang="en-US" sz="1000" b="0" i="0" dirty="0">
                <a:solidFill>
                  <a:srgbClr val="333333"/>
                </a:solidFill>
                <a:effectLst/>
                <a:latin typeface="-apple-system"/>
              </a:rPr>
              <a:t>Karahan, H.A., </a:t>
            </a:r>
            <a:r>
              <a:rPr lang="en-US" sz="1000" b="0" i="0" dirty="0" err="1">
                <a:solidFill>
                  <a:srgbClr val="333333"/>
                </a:solidFill>
                <a:effectLst/>
                <a:latin typeface="-apple-system"/>
              </a:rPr>
              <a:t>Özdoğan</a:t>
            </a:r>
            <a:r>
              <a:rPr lang="en-US" sz="1000" b="0" i="0" dirty="0">
                <a:solidFill>
                  <a:srgbClr val="333333"/>
                </a:solidFill>
                <a:effectLst/>
                <a:latin typeface="-apple-system"/>
              </a:rPr>
              <a:t>, E. Improvements of surface functionality of cotton fibers by atmospheric plasma treatment. </a:t>
            </a:r>
            <a:r>
              <a:rPr lang="en-US" sz="1000" b="0" i="1" dirty="0">
                <a:solidFill>
                  <a:srgbClr val="333333"/>
                </a:solidFill>
                <a:effectLst/>
                <a:latin typeface="-apple-system"/>
              </a:rPr>
              <a:t>Fibers </a:t>
            </a:r>
            <a:r>
              <a:rPr lang="en-US" sz="1000" b="0" i="1" dirty="0" err="1">
                <a:solidFill>
                  <a:srgbClr val="333333"/>
                </a:solidFill>
                <a:effectLst/>
                <a:latin typeface="-apple-system"/>
              </a:rPr>
              <a:t>Polym</a:t>
            </a:r>
            <a:r>
              <a:rPr lang="en-US" sz="1000" b="0" i="0" dirty="0">
                <a:solidFill>
                  <a:srgbClr val="333333"/>
                </a:solidFill>
                <a:effectLst/>
                <a:latin typeface="-apple-system"/>
              </a:rPr>
              <a:t> </a:t>
            </a:r>
            <a:r>
              <a:rPr lang="en-US" sz="1000" b="1" i="0" dirty="0">
                <a:solidFill>
                  <a:srgbClr val="333333"/>
                </a:solidFill>
                <a:effectLst/>
                <a:latin typeface="-apple-system"/>
              </a:rPr>
              <a:t>9</a:t>
            </a:r>
            <a:r>
              <a:rPr lang="en-US" sz="1000" b="0" i="0" dirty="0">
                <a:solidFill>
                  <a:srgbClr val="333333"/>
                </a:solidFill>
                <a:effectLst/>
                <a:latin typeface="-apple-system"/>
              </a:rPr>
              <a:t>, 21–26 (2008). https://doi.org/10.1007/s12221-008-0004-6</a:t>
            </a:r>
            <a:endParaRPr lang="en-US" sz="1000" dirty="0"/>
          </a:p>
        </p:txBody>
      </p:sp>
      <p:sp>
        <p:nvSpPr>
          <p:cNvPr id="2" name="Metin kutusu 1">
            <a:extLst>
              <a:ext uri="{FF2B5EF4-FFF2-40B4-BE49-F238E27FC236}">
                <a16:creationId xmlns:a16="http://schemas.microsoft.com/office/drawing/2014/main" id="{F7E08FF1-0DFF-1CCA-9F6D-4910BD07CE83}"/>
              </a:ext>
            </a:extLst>
          </p:cNvPr>
          <p:cNvSpPr txBox="1"/>
          <p:nvPr/>
        </p:nvSpPr>
        <p:spPr>
          <a:xfrm>
            <a:off x="11770589" y="6393129"/>
            <a:ext cx="421412" cy="464871"/>
          </a:xfrm>
          <a:prstGeom prst="rect">
            <a:avLst/>
          </a:prstGeom>
          <a:noFill/>
        </p:spPr>
        <p:txBody>
          <a:bodyPr wrap="square">
            <a:spAutoFit/>
          </a:bodyPr>
          <a:lstStyle/>
          <a:p>
            <a:pPr marR="0" lvl="0" algn="just">
              <a:lnSpc>
                <a:spcPct val="150000"/>
              </a:lnSpc>
              <a:spcBef>
                <a:spcPts val="0"/>
              </a:spcBef>
              <a:spcAft>
                <a:spcPts val="0"/>
              </a:spcAft>
            </a:pPr>
            <a:r>
              <a:rPr lang="tr-TR" sz="18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74</a:t>
            </a:r>
          </a:p>
        </p:txBody>
      </p:sp>
      <p:sp>
        <p:nvSpPr>
          <p:cNvPr id="3" name="Başlık 1">
            <a:extLst>
              <a:ext uri="{FF2B5EF4-FFF2-40B4-BE49-F238E27FC236}">
                <a16:creationId xmlns:a16="http://schemas.microsoft.com/office/drawing/2014/main" id="{EA6CA3A2-64F9-0CC9-FAA7-7D144E491CAB}"/>
              </a:ext>
            </a:extLst>
          </p:cNvPr>
          <p:cNvSpPr>
            <a:spLocks noGrp="1"/>
          </p:cNvSpPr>
          <p:nvPr>
            <p:ph type="title"/>
          </p:nvPr>
        </p:nvSpPr>
        <p:spPr>
          <a:xfrm>
            <a:off x="0" y="413654"/>
            <a:ext cx="4030683" cy="1325563"/>
          </a:xfrm>
        </p:spPr>
        <p:txBody>
          <a:bodyPr>
            <a:noAutofit/>
          </a:bodyPr>
          <a:lstStyle/>
          <a:p>
            <a:r>
              <a:rPr lang="tr-TR" sz="5000" dirty="0">
                <a:solidFill>
                  <a:srgbClr val="FF0000"/>
                </a:solidFill>
                <a:effectLst>
                  <a:outerShdw blurRad="38100" dist="38100" dir="2700000" algn="tl">
                    <a:srgbClr val="000000">
                      <a:alpha val="43137"/>
                    </a:srgbClr>
                  </a:outerShdw>
                </a:effectLst>
                <a:latin typeface="+mn-lt"/>
                <a:ea typeface="+mn-ea"/>
                <a:cs typeface="+mn-cs"/>
              </a:rPr>
              <a:t>Örnek Çalışmalar</a:t>
            </a:r>
            <a:br>
              <a:rPr lang="tr-TR" sz="5000" dirty="0"/>
            </a:br>
            <a:endParaRPr lang="en-US" sz="5000" dirty="0"/>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2" name="Rectangle 4">
            <a:extLst>
              <a:ext uri="{FF2B5EF4-FFF2-40B4-BE49-F238E27FC236}">
                <a16:creationId xmlns:a16="http://schemas.microsoft.com/office/drawing/2014/main" id="{F007A69B-0917-E9BA-9DB0-76B8F264B16C}"/>
              </a:ext>
            </a:extLst>
          </p:cNvPr>
          <p:cNvSpPr>
            <a:spLocks noChangeArrowheads="1"/>
          </p:cNvSpPr>
          <p:nvPr/>
        </p:nvSpPr>
        <p:spPr bwMode="auto">
          <a:xfrm>
            <a:off x="2495550" y="404813"/>
            <a:ext cx="7543800" cy="129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defRPr sz="4400">
                <a:solidFill>
                  <a:schemeClr val="tx2"/>
                </a:solidFill>
                <a:latin typeface="Tahoma" panose="020B0604030504040204" pitchFamily="34" charset="0"/>
              </a:defRPr>
            </a:lvl1pPr>
            <a:lvl2pPr>
              <a:defRPr sz="4400">
                <a:solidFill>
                  <a:schemeClr val="tx2"/>
                </a:solidFill>
                <a:latin typeface="Tahoma" panose="020B0604030504040204" pitchFamily="34" charset="0"/>
              </a:defRPr>
            </a:lvl2pPr>
            <a:lvl3pPr>
              <a:defRPr sz="4400">
                <a:solidFill>
                  <a:schemeClr val="tx2"/>
                </a:solidFill>
                <a:latin typeface="Tahoma" panose="020B0604030504040204" pitchFamily="34" charset="0"/>
              </a:defRPr>
            </a:lvl3pPr>
            <a:lvl4pPr>
              <a:defRPr sz="4400">
                <a:solidFill>
                  <a:schemeClr val="tx2"/>
                </a:solidFill>
                <a:latin typeface="Tahoma" panose="020B0604030504040204" pitchFamily="34" charset="0"/>
              </a:defRPr>
            </a:lvl4pPr>
            <a:lvl5pPr>
              <a:defRPr sz="4400">
                <a:solidFill>
                  <a:schemeClr val="tx2"/>
                </a:solidFill>
                <a:latin typeface="Tahoma" panose="020B0604030504040204" pitchFamily="34" charset="0"/>
              </a:defRPr>
            </a:lvl5pPr>
            <a:lvl6pPr marL="457200" fontAlgn="base">
              <a:spcBef>
                <a:spcPct val="0"/>
              </a:spcBef>
              <a:spcAft>
                <a:spcPct val="0"/>
              </a:spcAft>
              <a:defRPr sz="4400">
                <a:solidFill>
                  <a:schemeClr val="tx2"/>
                </a:solidFill>
                <a:latin typeface="Tahoma" panose="020B0604030504040204" pitchFamily="34" charset="0"/>
              </a:defRPr>
            </a:lvl6pPr>
            <a:lvl7pPr marL="914400" fontAlgn="base">
              <a:spcBef>
                <a:spcPct val="0"/>
              </a:spcBef>
              <a:spcAft>
                <a:spcPct val="0"/>
              </a:spcAft>
              <a:defRPr sz="4400">
                <a:solidFill>
                  <a:schemeClr val="tx2"/>
                </a:solidFill>
                <a:latin typeface="Tahoma" panose="020B0604030504040204" pitchFamily="34" charset="0"/>
              </a:defRPr>
            </a:lvl7pPr>
            <a:lvl8pPr marL="1371600" fontAlgn="base">
              <a:spcBef>
                <a:spcPct val="0"/>
              </a:spcBef>
              <a:spcAft>
                <a:spcPct val="0"/>
              </a:spcAft>
              <a:defRPr sz="4400">
                <a:solidFill>
                  <a:schemeClr val="tx2"/>
                </a:solidFill>
                <a:latin typeface="Tahoma" panose="020B0604030504040204" pitchFamily="34" charset="0"/>
              </a:defRPr>
            </a:lvl8pPr>
            <a:lvl9pPr marL="1828800" fontAlgn="base">
              <a:spcBef>
                <a:spcPct val="0"/>
              </a:spcBef>
              <a:spcAft>
                <a:spcPct val="0"/>
              </a:spcAft>
              <a:defRPr sz="4400">
                <a:solidFill>
                  <a:schemeClr val="tx2"/>
                </a:solidFill>
                <a:latin typeface="Tahoma" panose="020B0604030504040204" pitchFamily="34" charset="0"/>
              </a:defRPr>
            </a:lvl9pPr>
          </a:lstStyle>
          <a:p>
            <a:endParaRPr lang="en-US" altLang="en-US" sz="3600" b="1">
              <a:latin typeface="Comic Sans MS" panose="030F0702030302020204" pitchFamily="66" charset="0"/>
            </a:endParaRPr>
          </a:p>
        </p:txBody>
      </p:sp>
      <p:sp>
        <p:nvSpPr>
          <p:cNvPr id="206853" name="Rectangle 5">
            <a:extLst>
              <a:ext uri="{FF2B5EF4-FFF2-40B4-BE49-F238E27FC236}">
                <a16:creationId xmlns:a16="http://schemas.microsoft.com/office/drawing/2014/main" id="{9ABEC0E4-EDAE-39FC-1903-9EE5044FB75D}"/>
              </a:ext>
            </a:extLst>
          </p:cNvPr>
          <p:cNvSpPr>
            <a:spLocks noChangeArrowheads="1"/>
          </p:cNvSpPr>
          <p:nvPr/>
        </p:nvSpPr>
        <p:spPr bwMode="auto">
          <a:xfrm>
            <a:off x="1068779" y="2205038"/>
            <a:ext cx="9296009" cy="3590120"/>
          </a:xfrm>
          <a:prstGeom prst="rect">
            <a:avLst/>
          </a:prstGeom>
          <a:solidFill>
            <a:schemeClr val="accent1">
              <a:lumMod val="20000"/>
              <a:lumOff val="80000"/>
            </a:schemeClr>
          </a:solidFill>
          <a:ln>
            <a:noFill/>
          </a:ln>
          <a:effectLst/>
        </p:spPr>
        <p:txBody>
          <a:bodyPr/>
          <a:lstStyle>
            <a:lvl1pPr marL="342900" indent="-342900">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fontAlgn="base">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fontAlgn="base">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fontAlgn="base">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fontAlgn="base">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buFont typeface="Arial" panose="020B0604020202020204" pitchFamily="34" charset="0"/>
              <a:buChar char="•"/>
            </a:pPr>
            <a:r>
              <a:rPr lang="tr-TR" altLang="en-US" sz="2400" dirty="0">
                <a:effectLst>
                  <a:outerShdw blurRad="38100" dist="38100" dir="2700000" algn="tl">
                    <a:srgbClr val="000000">
                      <a:alpha val="43137"/>
                    </a:srgbClr>
                  </a:outerShdw>
                </a:effectLst>
                <a:latin typeface="+mj-lt"/>
              </a:rPr>
              <a:t>Cihaz Özellikleri </a:t>
            </a:r>
          </a:p>
          <a:p>
            <a:pPr>
              <a:buFont typeface="Arial" panose="020B0604020202020204" pitchFamily="34" charset="0"/>
              <a:buChar char="•"/>
            </a:pPr>
            <a:r>
              <a:rPr lang="tr-TR" altLang="en-US" sz="2400" dirty="0" err="1">
                <a:effectLst>
                  <a:outerShdw blurRad="38100" dist="38100" dir="2700000" algn="tl">
                    <a:srgbClr val="000000">
                      <a:alpha val="43137"/>
                    </a:srgbClr>
                  </a:outerShdw>
                </a:effectLst>
                <a:latin typeface="+mj-lt"/>
              </a:rPr>
              <a:t>Dielektrik</a:t>
            </a:r>
            <a:r>
              <a:rPr lang="tr-TR" altLang="en-US" sz="2400" dirty="0">
                <a:effectLst>
                  <a:outerShdw blurRad="38100" dist="38100" dir="2700000" algn="tl">
                    <a:srgbClr val="000000">
                      <a:alpha val="43137"/>
                    </a:srgbClr>
                  </a:outerShdw>
                </a:effectLst>
                <a:latin typeface="+mj-lt"/>
              </a:rPr>
              <a:t> Bariyer Deşarj (DBD) Plazma</a:t>
            </a:r>
          </a:p>
          <a:p>
            <a:pPr>
              <a:buFont typeface="Arial" panose="020B0604020202020204" pitchFamily="34" charset="0"/>
              <a:buChar char="•"/>
            </a:pPr>
            <a:r>
              <a:rPr lang="tr-TR" altLang="en-US" sz="2400" dirty="0">
                <a:effectLst>
                  <a:outerShdw blurRad="38100" dist="38100" dir="2700000" algn="tl">
                    <a:srgbClr val="000000">
                      <a:alpha val="43137"/>
                    </a:srgbClr>
                  </a:outerShdw>
                </a:effectLst>
                <a:latin typeface="+mj-lt"/>
              </a:rPr>
              <a:t>AC </a:t>
            </a:r>
          </a:p>
          <a:p>
            <a:pPr>
              <a:buFont typeface="Arial" panose="020B0604020202020204" pitchFamily="34" charset="0"/>
              <a:buChar char="•"/>
            </a:pPr>
            <a:r>
              <a:rPr lang="tr-TR" altLang="en-US" sz="2400" dirty="0">
                <a:effectLst>
                  <a:outerShdw blurRad="38100" dist="38100" dir="2700000" algn="tl">
                    <a:srgbClr val="000000">
                      <a:alpha val="43137"/>
                    </a:srgbClr>
                  </a:outerShdw>
                </a:effectLst>
                <a:latin typeface="+mj-lt"/>
              </a:rPr>
              <a:t>Maksimum güç 200 W</a:t>
            </a:r>
          </a:p>
          <a:p>
            <a:pPr>
              <a:buFont typeface="Arial" panose="020B0604020202020204" pitchFamily="34" charset="0"/>
              <a:buChar char="•"/>
            </a:pPr>
            <a:r>
              <a:rPr lang="tr-TR" altLang="en-US" sz="2400" dirty="0">
                <a:effectLst>
                  <a:outerShdw blurRad="38100" dist="38100" dir="2700000" algn="tl">
                    <a:srgbClr val="000000">
                      <a:alpha val="43137"/>
                    </a:srgbClr>
                  </a:outerShdw>
                </a:effectLst>
                <a:latin typeface="+mj-lt"/>
              </a:rPr>
              <a:t>Kontinü çalışma (8 kademeli hız ayarı)</a:t>
            </a:r>
          </a:p>
          <a:p>
            <a:pPr>
              <a:buFont typeface="Arial" panose="020B0604020202020204" pitchFamily="34" charset="0"/>
              <a:buChar char="•"/>
            </a:pPr>
            <a:r>
              <a:rPr lang="tr-TR" altLang="en-US" sz="2400" dirty="0">
                <a:effectLst>
                  <a:outerShdw blurRad="38100" dist="38100" dir="2700000" algn="tl">
                    <a:srgbClr val="000000">
                      <a:alpha val="43137"/>
                    </a:srgbClr>
                  </a:outerShdw>
                </a:effectLst>
                <a:latin typeface="+mj-lt"/>
              </a:rPr>
              <a:t>Hava veya farklı bir gaz ile çalışma imkanı</a:t>
            </a:r>
          </a:p>
          <a:p>
            <a:pPr>
              <a:buFont typeface="Arial" panose="020B0604020202020204" pitchFamily="34" charset="0"/>
              <a:buChar char="•"/>
            </a:pPr>
            <a:r>
              <a:rPr lang="tr-TR" altLang="en-US" sz="2400" dirty="0">
                <a:effectLst>
                  <a:outerShdw blurRad="38100" dist="38100" dir="2700000" algn="tl">
                    <a:srgbClr val="000000">
                      <a:alpha val="43137"/>
                    </a:srgbClr>
                  </a:outerShdw>
                </a:effectLst>
                <a:latin typeface="+mj-lt"/>
              </a:rPr>
              <a:t>Monomer beslenmesine imkan veren monomer tankı</a:t>
            </a:r>
          </a:p>
        </p:txBody>
      </p:sp>
      <p:sp>
        <p:nvSpPr>
          <p:cNvPr id="2" name="Metin kutusu 1">
            <a:extLst>
              <a:ext uri="{FF2B5EF4-FFF2-40B4-BE49-F238E27FC236}">
                <a16:creationId xmlns:a16="http://schemas.microsoft.com/office/drawing/2014/main" id="{5FEE2933-B8D4-B4C9-191F-A04882BC8042}"/>
              </a:ext>
            </a:extLst>
          </p:cNvPr>
          <p:cNvSpPr txBox="1"/>
          <p:nvPr/>
        </p:nvSpPr>
        <p:spPr>
          <a:xfrm>
            <a:off x="1068779" y="5286313"/>
            <a:ext cx="6097978" cy="400110"/>
          </a:xfrm>
          <a:prstGeom prst="rect">
            <a:avLst/>
          </a:prstGeom>
          <a:noFill/>
        </p:spPr>
        <p:txBody>
          <a:bodyPr wrap="square">
            <a:spAutoFit/>
          </a:bodyPr>
          <a:lstStyle/>
          <a:p>
            <a:r>
              <a:rPr lang="en-US" sz="1000" b="0" i="0" dirty="0">
                <a:solidFill>
                  <a:srgbClr val="333333"/>
                </a:solidFill>
                <a:effectLst/>
                <a:latin typeface="-apple-system"/>
              </a:rPr>
              <a:t>Karahan, H.A., </a:t>
            </a:r>
            <a:r>
              <a:rPr lang="en-US" sz="1000" b="0" i="0" dirty="0" err="1">
                <a:solidFill>
                  <a:srgbClr val="333333"/>
                </a:solidFill>
                <a:effectLst/>
                <a:latin typeface="-apple-system"/>
              </a:rPr>
              <a:t>Özdoğan</a:t>
            </a:r>
            <a:r>
              <a:rPr lang="en-US" sz="1000" b="0" i="0" dirty="0">
                <a:solidFill>
                  <a:srgbClr val="333333"/>
                </a:solidFill>
                <a:effectLst/>
                <a:latin typeface="-apple-system"/>
              </a:rPr>
              <a:t>, E. Improvements of surface functionality of cotton fibers by atmospheric plasma treatment. </a:t>
            </a:r>
            <a:r>
              <a:rPr lang="en-US" sz="1000" b="0" i="1" dirty="0">
                <a:solidFill>
                  <a:srgbClr val="333333"/>
                </a:solidFill>
                <a:effectLst/>
                <a:latin typeface="-apple-system"/>
              </a:rPr>
              <a:t>Fibers </a:t>
            </a:r>
            <a:r>
              <a:rPr lang="en-US" sz="1000" b="0" i="1" dirty="0" err="1">
                <a:solidFill>
                  <a:srgbClr val="333333"/>
                </a:solidFill>
                <a:effectLst/>
                <a:latin typeface="-apple-system"/>
              </a:rPr>
              <a:t>Polym</a:t>
            </a:r>
            <a:r>
              <a:rPr lang="en-US" sz="1000" b="0" i="0" dirty="0">
                <a:solidFill>
                  <a:srgbClr val="333333"/>
                </a:solidFill>
                <a:effectLst/>
                <a:latin typeface="-apple-system"/>
              </a:rPr>
              <a:t> </a:t>
            </a:r>
            <a:r>
              <a:rPr lang="en-US" sz="1000" b="1" i="0" dirty="0">
                <a:solidFill>
                  <a:srgbClr val="333333"/>
                </a:solidFill>
                <a:effectLst/>
                <a:latin typeface="-apple-system"/>
              </a:rPr>
              <a:t>9</a:t>
            </a:r>
            <a:r>
              <a:rPr lang="en-US" sz="1000" b="0" i="0" dirty="0">
                <a:solidFill>
                  <a:srgbClr val="333333"/>
                </a:solidFill>
                <a:effectLst/>
                <a:latin typeface="-apple-system"/>
              </a:rPr>
              <a:t>, 21–26 (2008). https://doi.org/10.1007/s12221-008-0004-6</a:t>
            </a:r>
            <a:endParaRPr lang="en-US" sz="1000" dirty="0"/>
          </a:p>
        </p:txBody>
      </p:sp>
      <p:sp>
        <p:nvSpPr>
          <p:cNvPr id="3" name="Metin kutusu 2">
            <a:extLst>
              <a:ext uri="{FF2B5EF4-FFF2-40B4-BE49-F238E27FC236}">
                <a16:creationId xmlns:a16="http://schemas.microsoft.com/office/drawing/2014/main" id="{876404D5-86FD-3071-0B62-EBD93BF59F31}"/>
              </a:ext>
            </a:extLst>
          </p:cNvPr>
          <p:cNvSpPr txBox="1"/>
          <p:nvPr/>
        </p:nvSpPr>
        <p:spPr>
          <a:xfrm>
            <a:off x="11770589" y="6393129"/>
            <a:ext cx="421412" cy="464871"/>
          </a:xfrm>
          <a:prstGeom prst="rect">
            <a:avLst/>
          </a:prstGeom>
          <a:noFill/>
        </p:spPr>
        <p:txBody>
          <a:bodyPr wrap="square">
            <a:spAutoFit/>
          </a:bodyPr>
          <a:lstStyle/>
          <a:p>
            <a:pPr marR="0" lvl="0" algn="just">
              <a:lnSpc>
                <a:spcPct val="150000"/>
              </a:lnSpc>
              <a:spcBef>
                <a:spcPts val="0"/>
              </a:spcBef>
              <a:spcAft>
                <a:spcPts val="0"/>
              </a:spcAft>
            </a:pPr>
            <a:r>
              <a:rPr lang="tr-TR" sz="18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75</a:t>
            </a:r>
          </a:p>
        </p:txBody>
      </p:sp>
      <p:sp>
        <p:nvSpPr>
          <p:cNvPr id="4" name="Başlık 1">
            <a:extLst>
              <a:ext uri="{FF2B5EF4-FFF2-40B4-BE49-F238E27FC236}">
                <a16:creationId xmlns:a16="http://schemas.microsoft.com/office/drawing/2014/main" id="{68D8DE5A-F246-0042-7654-6039CCAE23FB}"/>
              </a:ext>
            </a:extLst>
          </p:cNvPr>
          <p:cNvSpPr>
            <a:spLocks noGrp="1"/>
          </p:cNvSpPr>
          <p:nvPr>
            <p:ph type="title"/>
          </p:nvPr>
        </p:nvSpPr>
        <p:spPr>
          <a:xfrm>
            <a:off x="0" y="413654"/>
            <a:ext cx="4030683" cy="1325563"/>
          </a:xfrm>
        </p:spPr>
        <p:txBody>
          <a:bodyPr>
            <a:noAutofit/>
          </a:bodyPr>
          <a:lstStyle/>
          <a:p>
            <a:r>
              <a:rPr lang="tr-TR" sz="5000" dirty="0">
                <a:solidFill>
                  <a:srgbClr val="FF0000"/>
                </a:solidFill>
                <a:effectLst>
                  <a:outerShdw blurRad="38100" dist="38100" dir="2700000" algn="tl">
                    <a:srgbClr val="000000">
                      <a:alpha val="43137"/>
                    </a:srgbClr>
                  </a:outerShdw>
                </a:effectLst>
                <a:latin typeface="+mn-lt"/>
                <a:ea typeface="+mn-ea"/>
                <a:cs typeface="+mn-cs"/>
              </a:rPr>
              <a:t>Örnek Çalışmalar</a:t>
            </a:r>
            <a:br>
              <a:rPr lang="tr-TR" sz="5000" dirty="0"/>
            </a:br>
            <a:endParaRPr lang="en-US" sz="5000" dirty="0"/>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1411" name="Rectangle 3">
            <a:extLst>
              <a:ext uri="{FF2B5EF4-FFF2-40B4-BE49-F238E27FC236}">
                <a16:creationId xmlns:a16="http://schemas.microsoft.com/office/drawing/2014/main" id="{F859823D-AD66-4F37-3731-A19555D5AA28}"/>
              </a:ext>
            </a:extLst>
          </p:cNvPr>
          <p:cNvSpPr>
            <a:spLocks noGrp="1" noChangeArrowheads="1"/>
          </p:cNvSpPr>
          <p:nvPr>
            <p:ph type="body" idx="1"/>
          </p:nvPr>
        </p:nvSpPr>
        <p:spPr>
          <a:xfrm>
            <a:off x="921327" y="2775651"/>
            <a:ext cx="10515600" cy="2651372"/>
          </a:xfrm>
          <a:solidFill>
            <a:schemeClr val="accent1">
              <a:lumMod val="20000"/>
              <a:lumOff val="80000"/>
            </a:schemeClr>
          </a:solidFill>
        </p:spPr>
        <p:txBody>
          <a:bodyPr>
            <a:normAutofit/>
          </a:bodyPr>
          <a:lstStyle/>
          <a:p>
            <a:pPr>
              <a:lnSpc>
                <a:spcPct val="90000"/>
              </a:lnSpc>
            </a:pPr>
            <a:r>
              <a:rPr lang="tr-TR" altLang="en-US" sz="2400" dirty="0">
                <a:effectLst>
                  <a:outerShdw blurRad="38100" dist="38100" dir="2700000" algn="tl">
                    <a:srgbClr val="000000">
                      <a:alpha val="43137"/>
                    </a:srgbClr>
                  </a:outerShdw>
                </a:effectLst>
                <a:latin typeface="+mj-lt"/>
              </a:rPr>
              <a:t>Plazma işlemleri</a:t>
            </a:r>
          </a:p>
          <a:p>
            <a:pPr algn="just">
              <a:lnSpc>
                <a:spcPct val="90000"/>
              </a:lnSpc>
            </a:pPr>
            <a:r>
              <a:rPr lang="tr-TR" altLang="zh-CN" sz="2400" dirty="0">
                <a:effectLst>
                  <a:outerShdw blurRad="38100" dist="38100" dir="2700000" algn="tl">
                    <a:srgbClr val="000000">
                      <a:alpha val="43137"/>
                    </a:srgbClr>
                  </a:outerShdw>
                </a:effectLst>
                <a:latin typeface="+mj-lt"/>
              </a:rPr>
              <a:t>Hava plazma işlemlerinde kabinin içine gaz gönderilmemiş, cihaz direk çalıştırılmıştır. </a:t>
            </a:r>
          </a:p>
          <a:p>
            <a:pPr algn="just">
              <a:lnSpc>
                <a:spcPct val="90000"/>
              </a:lnSpc>
            </a:pPr>
            <a:r>
              <a:rPr lang="tr-TR" altLang="zh-CN" sz="2400" dirty="0">
                <a:effectLst>
                  <a:outerShdw blurRad="38100" dist="38100" dir="2700000" algn="tl">
                    <a:srgbClr val="000000">
                      <a:alpha val="43137"/>
                    </a:srgbClr>
                  </a:outerShdw>
                </a:effectLst>
                <a:latin typeface="+mj-lt"/>
              </a:rPr>
              <a:t>Hava plazma işlemleri, 50, 100, 130 </a:t>
            </a:r>
            <a:r>
              <a:rPr lang="tr-TR" altLang="zh-CN" sz="2400" dirty="0" err="1">
                <a:effectLst>
                  <a:outerShdw blurRad="38100" dist="38100" dir="2700000" algn="tl">
                    <a:srgbClr val="000000">
                      <a:alpha val="43137"/>
                    </a:srgbClr>
                  </a:outerShdw>
                </a:effectLst>
                <a:latin typeface="+mj-lt"/>
              </a:rPr>
              <a:t>W’lık</a:t>
            </a:r>
            <a:r>
              <a:rPr lang="tr-TR" altLang="zh-CN" sz="2400" dirty="0">
                <a:effectLst>
                  <a:outerShdw blurRad="38100" dist="38100" dir="2700000" algn="tl">
                    <a:srgbClr val="000000">
                      <a:alpha val="43137"/>
                    </a:srgbClr>
                  </a:outerShdw>
                </a:effectLst>
                <a:latin typeface="+mj-lt"/>
              </a:rPr>
              <a:t> güç altında 5, 10, 15 pasaj şeklinde yapılmıştır. Şekilde kumaş geçişi gösterilmektedir.</a:t>
            </a:r>
            <a:endParaRPr lang="tr-TR" altLang="en-US" sz="2400" dirty="0">
              <a:effectLst>
                <a:outerShdw blurRad="38100" dist="38100" dir="2700000" algn="tl">
                  <a:srgbClr val="000000">
                    <a:alpha val="43137"/>
                  </a:srgbClr>
                </a:outerShdw>
              </a:effectLst>
              <a:latin typeface="+mj-lt"/>
            </a:endParaRPr>
          </a:p>
        </p:txBody>
      </p:sp>
      <p:sp>
        <p:nvSpPr>
          <p:cNvPr id="4" name="Metin kutusu 3">
            <a:extLst>
              <a:ext uri="{FF2B5EF4-FFF2-40B4-BE49-F238E27FC236}">
                <a16:creationId xmlns:a16="http://schemas.microsoft.com/office/drawing/2014/main" id="{EF430EE4-B7D1-6BFE-0C3F-C9E797BF732F}"/>
              </a:ext>
            </a:extLst>
          </p:cNvPr>
          <p:cNvSpPr txBox="1"/>
          <p:nvPr/>
        </p:nvSpPr>
        <p:spPr>
          <a:xfrm>
            <a:off x="921327" y="5026913"/>
            <a:ext cx="6097978" cy="400110"/>
          </a:xfrm>
          <a:prstGeom prst="rect">
            <a:avLst/>
          </a:prstGeom>
          <a:noFill/>
        </p:spPr>
        <p:txBody>
          <a:bodyPr wrap="square">
            <a:spAutoFit/>
          </a:bodyPr>
          <a:lstStyle/>
          <a:p>
            <a:r>
              <a:rPr lang="en-US" sz="1000" b="0" i="0" dirty="0">
                <a:solidFill>
                  <a:srgbClr val="333333"/>
                </a:solidFill>
                <a:effectLst/>
                <a:latin typeface="-apple-system"/>
              </a:rPr>
              <a:t>Karahan, H.A., </a:t>
            </a:r>
            <a:r>
              <a:rPr lang="en-US" sz="1000" b="0" i="0" dirty="0" err="1">
                <a:solidFill>
                  <a:srgbClr val="333333"/>
                </a:solidFill>
                <a:effectLst/>
                <a:latin typeface="-apple-system"/>
              </a:rPr>
              <a:t>Özdoğan</a:t>
            </a:r>
            <a:r>
              <a:rPr lang="en-US" sz="1000" b="0" i="0" dirty="0">
                <a:solidFill>
                  <a:srgbClr val="333333"/>
                </a:solidFill>
                <a:effectLst/>
                <a:latin typeface="-apple-system"/>
              </a:rPr>
              <a:t>, E. Improvements of surface functionality of cotton fibers by atmospheric plasma treatment. </a:t>
            </a:r>
            <a:r>
              <a:rPr lang="en-US" sz="1000" b="0" i="1" dirty="0">
                <a:solidFill>
                  <a:srgbClr val="333333"/>
                </a:solidFill>
                <a:effectLst/>
                <a:latin typeface="-apple-system"/>
              </a:rPr>
              <a:t>Fibers </a:t>
            </a:r>
            <a:r>
              <a:rPr lang="en-US" sz="1000" b="0" i="1" dirty="0" err="1">
                <a:solidFill>
                  <a:srgbClr val="333333"/>
                </a:solidFill>
                <a:effectLst/>
                <a:latin typeface="-apple-system"/>
              </a:rPr>
              <a:t>Polym</a:t>
            </a:r>
            <a:r>
              <a:rPr lang="en-US" sz="1000" b="0" i="0" dirty="0">
                <a:solidFill>
                  <a:srgbClr val="333333"/>
                </a:solidFill>
                <a:effectLst/>
                <a:latin typeface="-apple-system"/>
              </a:rPr>
              <a:t> </a:t>
            </a:r>
            <a:r>
              <a:rPr lang="en-US" sz="1000" b="1" i="0" dirty="0">
                <a:solidFill>
                  <a:srgbClr val="333333"/>
                </a:solidFill>
                <a:effectLst/>
                <a:latin typeface="-apple-system"/>
              </a:rPr>
              <a:t>9</a:t>
            </a:r>
            <a:r>
              <a:rPr lang="en-US" sz="1000" b="0" i="0" dirty="0">
                <a:solidFill>
                  <a:srgbClr val="333333"/>
                </a:solidFill>
                <a:effectLst/>
                <a:latin typeface="-apple-system"/>
              </a:rPr>
              <a:t>, 21–26 (2008). https://doi.org/10.1007/s12221-008-0004-6</a:t>
            </a:r>
            <a:endParaRPr lang="en-US" sz="1000" dirty="0"/>
          </a:p>
        </p:txBody>
      </p:sp>
      <p:sp>
        <p:nvSpPr>
          <p:cNvPr id="2" name="Metin kutusu 1">
            <a:extLst>
              <a:ext uri="{FF2B5EF4-FFF2-40B4-BE49-F238E27FC236}">
                <a16:creationId xmlns:a16="http://schemas.microsoft.com/office/drawing/2014/main" id="{AF07F215-99BA-6F1F-F98A-F5989D704F69}"/>
              </a:ext>
            </a:extLst>
          </p:cNvPr>
          <p:cNvSpPr txBox="1"/>
          <p:nvPr/>
        </p:nvSpPr>
        <p:spPr>
          <a:xfrm>
            <a:off x="11770589" y="6393129"/>
            <a:ext cx="421412" cy="464871"/>
          </a:xfrm>
          <a:prstGeom prst="rect">
            <a:avLst/>
          </a:prstGeom>
          <a:noFill/>
        </p:spPr>
        <p:txBody>
          <a:bodyPr wrap="square">
            <a:spAutoFit/>
          </a:bodyPr>
          <a:lstStyle/>
          <a:p>
            <a:pPr marR="0" lvl="0" algn="just">
              <a:lnSpc>
                <a:spcPct val="150000"/>
              </a:lnSpc>
              <a:spcBef>
                <a:spcPts val="0"/>
              </a:spcBef>
              <a:spcAft>
                <a:spcPts val="0"/>
              </a:spcAft>
            </a:pPr>
            <a:r>
              <a:rPr lang="tr-TR" sz="18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76</a:t>
            </a:r>
          </a:p>
        </p:txBody>
      </p:sp>
      <p:sp>
        <p:nvSpPr>
          <p:cNvPr id="3" name="Başlık 1">
            <a:extLst>
              <a:ext uri="{FF2B5EF4-FFF2-40B4-BE49-F238E27FC236}">
                <a16:creationId xmlns:a16="http://schemas.microsoft.com/office/drawing/2014/main" id="{CBC003AA-AB49-1D51-B622-9BE1845BD28D}"/>
              </a:ext>
            </a:extLst>
          </p:cNvPr>
          <p:cNvSpPr>
            <a:spLocks noGrp="1"/>
          </p:cNvSpPr>
          <p:nvPr>
            <p:ph type="title"/>
          </p:nvPr>
        </p:nvSpPr>
        <p:spPr>
          <a:xfrm>
            <a:off x="0" y="413654"/>
            <a:ext cx="4030683" cy="1325563"/>
          </a:xfrm>
        </p:spPr>
        <p:txBody>
          <a:bodyPr>
            <a:noAutofit/>
          </a:bodyPr>
          <a:lstStyle/>
          <a:p>
            <a:r>
              <a:rPr lang="tr-TR" sz="5000" dirty="0">
                <a:solidFill>
                  <a:srgbClr val="FF0000"/>
                </a:solidFill>
                <a:effectLst>
                  <a:outerShdw blurRad="38100" dist="38100" dir="2700000" algn="tl">
                    <a:srgbClr val="000000">
                      <a:alpha val="43137"/>
                    </a:srgbClr>
                  </a:outerShdw>
                </a:effectLst>
                <a:latin typeface="+mn-lt"/>
                <a:ea typeface="+mn-ea"/>
                <a:cs typeface="+mn-cs"/>
              </a:rPr>
              <a:t>Örnek Çalışmalar</a:t>
            </a:r>
            <a:br>
              <a:rPr lang="tr-TR" sz="5000" dirty="0"/>
            </a:br>
            <a:endParaRPr lang="en-US" sz="5000" dirty="0"/>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1496" name="Picture 8">
            <a:extLst>
              <a:ext uri="{FF2B5EF4-FFF2-40B4-BE49-F238E27FC236}">
                <a16:creationId xmlns:a16="http://schemas.microsoft.com/office/drawing/2014/main" id="{16CD2C75-A420-B7D6-9B31-FA6AE05FBA8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476" b="693"/>
          <a:stretch>
            <a:fillRect/>
          </a:stretch>
        </p:blipFill>
        <p:spPr bwMode="auto">
          <a:xfrm>
            <a:off x="7319964" y="2420938"/>
            <a:ext cx="3132137" cy="3052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1497" name="Rectangle 9">
            <a:extLst>
              <a:ext uri="{FF2B5EF4-FFF2-40B4-BE49-F238E27FC236}">
                <a16:creationId xmlns:a16="http://schemas.microsoft.com/office/drawing/2014/main" id="{25963B5D-B0AE-96B6-25BA-525ED81D158C}"/>
              </a:ext>
            </a:extLst>
          </p:cNvPr>
          <p:cNvSpPr>
            <a:spLocks noChangeArrowheads="1"/>
          </p:cNvSpPr>
          <p:nvPr/>
        </p:nvSpPr>
        <p:spPr bwMode="auto">
          <a:xfrm>
            <a:off x="866899" y="2336257"/>
            <a:ext cx="6258296" cy="3340402"/>
          </a:xfrm>
          <a:prstGeom prst="rect">
            <a:avLst/>
          </a:prstGeom>
          <a:solidFill>
            <a:schemeClr val="accent1">
              <a:lumMod val="20000"/>
              <a:lumOff val="80000"/>
            </a:schemeClr>
          </a:solidFill>
          <a:ln>
            <a:noFill/>
          </a:ln>
          <a:effectLst/>
        </p:spPr>
        <p:txBody>
          <a:bodyPr wrap="square" anchor="ctr">
            <a:spAutoFit/>
          </a:bodyPr>
          <a:lstStyle>
            <a:lvl1pPr>
              <a:tabLst>
                <a:tab pos="4467225" algn="l"/>
              </a:tabLst>
              <a:defRPr>
                <a:solidFill>
                  <a:schemeClr val="tx1"/>
                </a:solidFill>
                <a:latin typeface="Arial" panose="020B0604020202020204" pitchFamily="34" charset="0"/>
              </a:defRPr>
            </a:lvl1pPr>
            <a:lvl2pPr>
              <a:tabLst>
                <a:tab pos="4467225" algn="l"/>
              </a:tabLst>
              <a:defRPr>
                <a:solidFill>
                  <a:schemeClr val="tx1"/>
                </a:solidFill>
                <a:latin typeface="Arial" panose="020B0604020202020204" pitchFamily="34" charset="0"/>
              </a:defRPr>
            </a:lvl2pPr>
            <a:lvl3pPr>
              <a:tabLst>
                <a:tab pos="4467225" algn="l"/>
              </a:tabLst>
              <a:defRPr>
                <a:solidFill>
                  <a:schemeClr val="tx1"/>
                </a:solidFill>
                <a:latin typeface="Arial" panose="020B0604020202020204" pitchFamily="34" charset="0"/>
              </a:defRPr>
            </a:lvl3pPr>
            <a:lvl4pPr>
              <a:tabLst>
                <a:tab pos="4467225" algn="l"/>
              </a:tabLst>
              <a:defRPr>
                <a:solidFill>
                  <a:schemeClr val="tx1"/>
                </a:solidFill>
                <a:latin typeface="Arial" panose="020B0604020202020204" pitchFamily="34" charset="0"/>
              </a:defRPr>
            </a:lvl4pPr>
            <a:lvl5pPr>
              <a:tabLst>
                <a:tab pos="4467225" algn="l"/>
              </a:tabLst>
              <a:defRPr>
                <a:solidFill>
                  <a:schemeClr val="tx1"/>
                </a:solidFill>
                <a:latin typeface="Arial" panose="020B0604020202020204" pitchFamily="34" charset="0"/>
              </a:defRPr>
            </a:lvl5pPr>
            <a:lvl6pPr fontAlgn="base">
              <a:spcBef>
                <a:spcPct val="0"/>
              </a:spcBef>
              <a:spcAft>
                <a:spcPct val="0"/>
              </a:spcAft>
              <a:tabLst>
                <a:tab pos="4467225" algn="l"/>
              </a:tabLst>
              <a:defRPr>
                <a:solidFill>
                  <a:schemeClr val="tx1"/>
                </a:solidFill>
                <a:latin typeface="Arial" panose="020B0604020202020204" pitchFamily="34" charset="0"/>
              </a:defRPr>
            </a:lvl6pPr>
            <a:lvl7pPr fontAlgn="base">
              <a:spcBef>
                <a:spcPct val="0"/>
              </a:spcBef>
              <a:spcAft>
                <a:spcPct val="0"/>
              </a:spcAft>
              <a:tabLst>
                <a:tab pos="4467225" algn="l"/>
              </a:tabLst>
              <a:defRPr>
                <a:solidFill>
                  <a:schemeClr val="tx1"/>
                </a:solidFill>
                <a:latin typeface="Arial" panose="020B0604020202020204" pitchFamily="34" charset="0"/>
              </a:defRPr>
            </a:lvl7pPr>
            <a:lvl8pPr fontAlgn="base">
              <a:spcBef>
                <a:spcPct val="0"/>
              </a:spcBef>
              <a:spcAft>
                <a:spcPct val="0"/>
              </a:spcAft>
              <a:tabLst>
                <a:tab pos="4467225" algn="l"/>
              </a:tabLst>
              <a:defRPr>
                <a:solidFill>
                  <a:schemeClr val="tx1"/>
                </a:solidFill>
                <a:latin typeface="Arial" panose="020B0604020202020204" pitchFamily="34" charset="0"/>
              </a:defRPr>
            </a:lvl8pPr>
            <a:lvl9pPr fontAlgn="base">
              <a:spcBef>
                <a:spcPct val="0"/>
              </a:spcBef>
              <a:spcAft>
                <a:spcPct val="0"/>
              </a:spcAft>
              <a:tabLst>
                <a:tab pos="4467225" algn="l"/>
              </a:tabLst>
              <a:defRPr>
                <a:solidFill>
                  <a:schemeClr val="tx1"/>
                </a:solidFill>
                <a:latin typeface="Arial" panose="020B0604020202020204" pitchFamily="34" charset="0"/>
              </a:defRPr>
            </a:lvl9pPr>
          </a:lstStyle>
          <a:p>
            <a:pPr marL="228600" indent="-228600" algn="just">
              <a:lnSpc>
                <a:spcPct val="90000"/>
              </a:lnSpc>
              <a:spcBef>
                <a:spcPts val="1000"/>
              </a:spcBef>
              <a:buFont typeface="Arial" panose="020B0604020202020204" pitchFamily="34" charset="0"/>
              <a:buChar char="•"/>
            </a:pPr>
            <a:r>
              <a:rPr lang="tr-TR" altLang="zh-CN" sz="2400" dirty="0">
                <a:effectLst>
                  <a:outerShdw blurRad="38100" dist="38100" dir="2700000" algn="tl">
                    <a:srgbClr val="000000">
                      <a:alpha val="43137"/>
                    </a:srgbClr>
                  </a:outerShdw>
                </a:effectLst>
                <a:latin typeface="+mj-lt"/>
              </a:rPr>
              <a:t>Argon plazma işlemlerinde kabinin içine sabit debide Argon gazı gönderilmiş ve cihaz çalıştırılmıştır. </a:t>
            </a:r>
          </a:p>
          <a:p>
            <a:pPr marL="228600" indent="-228600" algn="just">
              <a:lnSpc>
                <a:spcPct val="90000"/>
              </a:lnSpc>
              <a:spcBef>
                <a:spcPts val="1000"/>
              </a:spcBef>
              <a:buFont typeface="Arial" panose="020B0604020202020204" pitchFamily="34" charset="0"/>
              <a:buChar char="•"/>
            </a:pPr>
            <a:r>
              <a:rPr lang="tr-TR" altLang="zh-CN" sz="2400" dirty="0">
                <a:effectLst>
                  <a:outerShdw blurRad="38100" dist="38100" dir="2700000" algn="tl">
                    <a:srgbClr val="000000">
                      <a:alpha val="43137"/>
                    </a:srgbClr>
                  </a:outerShdw>
                </a:effectLst>
                <a:latin typeface="+mj-lt"/>
              </a:rPr>
              <a:t>Argon plazma işlemleri, 50, 100, 130 W güç altında 5, 10, 15 pasaj şeklinde yapılmıştır. Buna göre maruz kalma süreleri; 5 pasaj sonunda 20, 10 pasaj sonunda 40 ve 15 pasaj sonunda 60 saniye olmuştur.</a:t>
            </a:r>
          </a:p>
          <a:p>
            <a:pPr marL="228600" indent="-228600" algn="just">
              <a:lnSpc>
                <a:spcPct val="90000"/>
              </a:lnSpc>
              <a:spcBef>
                <a:spcPts val="1000"/>
              </a:spcBef>
              <a:buFont typeface="Arial" panose="020B0604020202020204" pitchFamily="34" charset="0"/>
              <a:buChar char="•"/>
            </a:pPr>
            <a:endParaRPr lang="tr-TR" altLang="zh-CN" sz="2400" dirty="0">
              <a:effectLst>
                <a:outerShdw blurRad="38100" dist="38100" dir="2700000" algn="tl">
                  <a:srgbClr val="000000">
                    <a:alpha val="43137"/>
                  </a:srgbClr>
                </a:outerShdw>
              </a:effectLst>
              <a:latin typeface="+mj-lt"/>
            </a:endParaRPr>
          </a:p>
        </p:txBody>
      </p:sp>
      <p:sp>
        <p:nvSpPr>
          <p:cNvPr id="2" name="Metin kutusu 1">
            <a:extLst>
              <a:ext uri="{FF2B5EF4-FFF2-40B4-BE49-F238E27FC236}">
                <a16:creationId xmlns:a16="http://schemas.microsoft.com/office/drawing/2014/main" id="{5B082FC2-91AF-54CD-4FF8-BA63E261D331}"/>
              </a:ext>
            </a:extLst>
          </p:cNvPr>
          <p:cNvSpPr txBox="1"/>
          <p:nvPr/>
        </p:nvSpPr>
        <p:spPr>
          <a:xfrm>
            <a:off x="947058" y="5276549"/>
            <a:ext cx="6097978" cy="400110"/>
          </a:xfrm>
          <a:prstGeom prst="rect">
            <a:avLst/>
          </a:prstGeom>
          <a:noFill/>
        </p:spPr>
        <p:txBody>
          <a:bodyPr wrap="square">
            <a:spAutoFit/>
          </a:bodyPr>
          <a:lstStyle/>
          <a:p>
            <a:r>
              <a:rPr lang="en-US" sz="1000" b="0" i="0" dirty="0">
                <a:solidFill>
                  <a:srgbClr val="333333"/>
                </a:solidFill>
                <a:effectLst/>
                <a:latin typeface="-apple-system"/>
              </a:rPr>
              <a:t>Karahan, H.A., </a:t>
            </a:r>
            <a:r>
              <a:rPr lang="en-US" sz="1000" b="0" i="0" dirty="0" err="1">
                <a:solidFill>
                  <a:srgbClr val="333333"/>
                </a:solidFill>
                <a:effectLst/>
                <a:latin typeface="-apple-system"/>
              </a:rPr>
              <a:t>Özdoğan</a:t>
            </a:r>
            <a:r>
              <a:rPr lang="en-US" sz="1000" b="0" i="0" dirty="0">
                <a:solidFill>
                  <a:srgbClr val="333333"/>
                </a:solidFill>
                <a:effectLst/>
                <a:latin typeface="-apple-system"/>
              </a:rPr>
              <a:t>, E. Improvements of surface functionality of cotton fibers by atmospheric plasma treatment. </a:t>
            </a:r>
            <a:r>
              <a:rPr lang="en-US" sz="1000" b="0" i="1" dirty="0">
                <a:solidFill>
                  <a:srgbClr val="333333"/>
                </a:solidFill>
                <a:effectLst/>
                <a:latin typeface="-apple-system"/>
              </a:rPr>
              <a:t>Fibers </a:t>
            </a:r>
            <a:r>
              <a:rPr lang="en-US" sz="1000" b="0" i="1" dirty="0" err="1">
                <a:solidFill>
                  <a:srgbClr val="333333"/>
                </a:solidFill>
                <a:effectLst/>
                <a:latin typeface="-apple-system"/>
              </a:rPr>
              <a:t>Polym</a:t>
            </a:r>
            <a:r>
              <a:rPr lang="en-US" sz="1000" b="0" i="0" dirty="0">
                <a:solidFill>
                  <a:srgbClr val="333333"/>
                </a:solidFill>
                <a:effectLst/>
                <a:latin typeface="-apple-system"/>
              </a:rPr>
              <a:t> </a:t>
            </a:r>
            <a:r>
              <a:rPr lang="en-US" sz="1000" b="1" i="0" dirty="0">
                <a:solidFill>
                  <a:srgbClr val="333333"/>
                </a:solidFill>
                <a:effectLst/>
                <a:latin typeface="-apple-system"/>
              </a:rPr>
              <a:t>9</a:t>
            </a:r>
            <a:r>
              <a:rPr lang="en-US" sz="1000" b="0" i="0" dirty="0">
                <a:solidFill>
                  <a:srgbClr val="333333"/>
                </a:solidFill>
                <a:effectLst/>
                <a:latin typeface="-apple-system"/>
              </a:rPr>
              <a:t>, 21–26 (2008). https://doi.org/10.1007/s12221-008-0004-6</a:t>
            </a:r>
            <a:endParaRPr lang="en-US" sz="1000" dirty="0"/>
          </a:p>
        </p:txBody>
      </p:sp>
      <p:sp>
        <p:nvSpPr>
          <p:cNvPr id="3" name="Metin kutusu 2">
            <a:extLst>
              <a:ext uri="{FF2B5EF4-FFF2-40B4-BE49-F238E27FC236}">
                <a16:creationId xmlns:a16="http://schemas.microsoft.com/office/drawing/2014/main" id="{A4332734-75B3-FC88-537C-92F63EAEB880}"/>
              </a:ext>
            </a:extLst>
          </p:cNvPr>
          <p:cNvSpPr txBox="1"/>
          <p:nvPr/>
        </p:nvSpPr>
        <p:spPr>
          <a:xfrm>
            <a:off x="11770589" y="6393129"/>
            <a:ext cx="421412" cy="464871"/>
          </a:xfrm>
          <a:prstGeom prst="rect">
            <a:avLst/>
          </a:prstGeom>
          <a:noFill/>
        </p:spPr>
        <p:txBody>
          <a:bodyPr wrap="square">
            <a:spAutoFit/>
          </a:bodyPr>
          <a:lstStyle/>
          <a:p>
            <a:pPr marR="0" lvl="0" algn="just">
              <a:lnSpc>
                <a:spcPct val="150000"/>
              </a:lnSpc>
              <a:spcBef>
                <a:spcPts val="0"/>
              </a:spcBef>
              <a:spcAft>
                <a:spcPts val="0"/>
              </a:spcAft>
            </a:pPr>
            <a:r>
              <a:rPr lang="tr-TR" sz="18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77</a:t>
            </a:r>
          </a:p>
        </p:txBody>
      </p:sp>
      <p:sp>
        <p:nvSpPr>
          <p:cNvPr id="4" name="Başlık 1">
            <a:extLst>
              <a:ext uri="{FF2B5EF4-FFF2-40B4-BE49-F238E27FC236}">
                <a16:creationId xmlns:a16="http://schemas.microsoft.com/office/drawing/2014/main" id="{0C32FB1F-B5B6-3FB8-E05E-284D5D76A546}"/>
              </a:ext>
            </a:extLst>
          </p:cNvPr>
          <p:cNvSpPr>
            <a:spLocks noGrp="1"/>
          </p:cNvSpPr>
          <p:nvPr>
            <p:ph type="title"/>
          </p:nvPr>
        </p:nvSpPr>
        <p:spPr>
          <a:xfrm>
            <a:off x="0" y="413654"/>
            <a:ext cx="4030683" cy="1325563"/>
          </a:xfrm>
        </p:spPr>
        <p:txBody>
          <a:bodyPr>
            <a:noAutofit/>
          </a:bodyPr>
          <a:lstStyle/>
          <a:p>
            <a:r>
              <a:rPr lang="tr-TR" sz="5000" dirty="0">
                <a:solidFill>
                  <a:srgbClr val="FF0000"/>
                </a:solidFill>
                <a:effectLst>
                  <a:outerShdw blurRad="38100" dist="38100" dir="2700000" algn="tl">
                    <a:srgbClr val="000000">
                      <a:alpha val="43137"/>
                    </a:srgbClr>
                  </a:outerShdw>
                </a:effectLst>
                <a:latin typeface="+mn-lt"/>
                <a:ea typeface="+mn-ea"/>
                <a:cs typeface="+mn-cs"/>
              </a:rPr>
              <a:t>Örnek Çalışmalar</a:t>
            </a:r>
            <a:br>
              <a:rPr lang="tr-TR" sz="5000" dirty="0"/>
            </a:br>
            <a:endParaRPr lang="en-US" sz="5000" dirty="0"/>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4355" name="Rectangle 3">
            <a:extLst>
              <a:ext uri="{FF2B5EF4-FFF2-40B4-BE49-F238E27FC236}">
                <a16:creationId xmlns:a16="http://schemas.microsoft.com/office/drawing/2014/main" id="{3F41EE52-74FD-3F56-FC2B-76E91133457D}"/>
              </a:ext>
            </a:extLst>
          </p:cNvPr>
          <p:cNvSpPr>
            <a:spLocks noGrp="1" noChangeArrowheads="1"/>
          </p:cNvSpPr>
          <p:nvPr>
            <p:ph type="body" idx="1"/>
          </p:nvPr>
        </p:nvSpPr>
        <p:spPr>
          <a:xfrm>
            <a:off x="838200" y="1825625"/>
            <a:ext cx="10515600" cy="3268889"/>
          </a:xfrm>
          <a:solidFill>
            <a:schemeClr val="accent1">
              <a:lumMod val="20000"/>
              <a:lumOff val="80000"/>
            </a:schemeClr>
          </a:solidFill>
        </p:spPr>
        <p:txBody>
          <a:bodyPr>
            <a:normAutofit/>
          </a:bodyPr>
          <a:lstStyle/>
          <a:p>
            <a:pPr algn="just"/>
            <a:r>
              <a:rPr lang="tr-TR" altLang="zh-CN" sz="2400" dirty="0">
                <a:effectLst>
                  <a:outerShdw blurRad="38100" dist="38100" dir="2700000" algn="tl">
                    <a:srgbClr val="000000">
                      <a:alpha val="43137"/>
                    </a:srgbClr>
                  </a:outerShdw>
                </a:effectLst>
                <a:latin typeface="+mj-lt"/>
              </a:rPr>
              <a:t>Ham ve ağartılmış pamuklu kumaşlarla yapılan çalışmalarda: </a:t>
            </a:r>
          </a:p>
          <a:p>
            <a:pPr lvl="1" algn="just"/>
            <a:r>
              <a:rPr lang="tr-TR" altLang="zh-CN" sz="2000" dirty="0" err="1">
                <a:effectLst>
                  <a:outerShdw blurRad="38100" dist="38100" dir="2700000" algn="tl">
                    <a:srgbClr val="000000">
                      <a:alpha val="43137"/>
                    </a:srgbClr>
                  </a:outerShdw>
                </a:effectLst>
                <a:latin typeface="+mj-lt"/>
              </a:rPr>
              <a:t>hidrofilitenin</a:t>
            </a:r>
            <a:r>
              <a:rPr lang="tr-TR" altLang="zh-CN" sz="2000" dirty="0">
                <a:effectLst>
                  <a:outerShdw blurRad="38100" dist="38100" dir="2700000" algn="tl">
                    <a:srgbClr val="000000">
                      <a:alpha val="43137"/>
                    </a:srgbClr>
                  </a:outerShdw>
                </a:effectLst>
                <a:latin typeface="+mj-lt"/>
              </a:rPr>
              <a:t>, </a:t>
            </a:r>
          </a:p>
          <a:p>
            <a:pPr lvl="1" algn="just"/>
            <a:r>
              <a:rPr lang="tr-TR" altLang="zh-CN" sz="2000" dirty="0">
                <a:effectLst>
                  <a:outerShdw blurRad="38100" dist="38100" dir="2700000" algn="tl">
                    <a:srgbClr val="000000">
                      <a:alpha val="43137"/>
                    </a:srgbClr>
                  </a:outerShdw>
                </a:effectLst>
                <a:latin typeface="+mj-lt"/>
              </a:rPr>
              <a:t>kapilaritenin, </a:t>
            </a:r>
          </a:p>
          <a:p>
            <a:pPr lvl="1" algn="just"/>
            <a:r>
              <a:rPr lang="tr-TR" altLang="zh-CN" sz="2000" dirty="0">
                <a:effectLst>
                  <a:outerShdw blurRad="38100" dist="38100" dir="2700000" algn="tl">
                    <a:srgbClr val="000000">
                      <a:alpha val="43137"/>
                    </a:srgbClr>
                  </a:outerShdw>
                </a:effectLst>
                <a:latin typeface="+mj-lt"/>
              </a:rPr>
              <a:t>yüzey enerjisinin, </a:t>
            </a:r>
          </a:p>
          <a:p>
            <a:pPr lvl="1" algn="just"/>
            <a:r>
              <a:rPr lang="tr-TR" altLang="zh-CN" sz="2000" dirty="0">
                <a:effectLst>
                  <a:outerShdw blurRad="38100" dist="38100" dir="2700000" algn="tl">
                    <a:srgbClr val="000000">
                      <a:alpha val="43137"/>
                    </a:srgbClr>
                  </a:outerShdw>
                </a:effectLst>
                <a:latin typeface="+mj-lt"/>
              </a:rPr>
              <a:t>yüzey sürtünme katsayısının, </a:t>
            </a:r>
          </a:p>
          <a:p>
            <a:pPr lvl="1" algn="just"/>
            <a:r>
              <a:rPr lang="tr-TR" altLang="zh-CN" sz="2000" dirty="0" err="1">
                <a:effectLst>
                  <a:outerShdw blurRad="38100" dist="38100" dir="2700000" algn="tl">
                    <a:srgbClr val="000000">
                      <a:alpha val="43137"/>
                    </a:srgbClr>
                  </a:outerShdw>
                </a:effectLst>
                <a:latin typeface="+mj-lt"/>
              </a:rPr>
              <a:t>pilling</a:t>
            </a:r>
            <a:r>
              <a:rPr lang="tr-TR" altLang="zh-CN" sz="2000" dirty="0">
                <a:effectLst>
                  <a:outerShdw blurRad="38100" dist="38100" dir="2700000" algn="tl">
                    <a:srgbClr val="000000">
                      <a:alpha val="43137"/>
                    </a:srgbClr>
                  </a:outerShdw>
                </a:effectLst>
                <a:latin typeface="+mj-lt"/>
              </a:rPr>
              <a:t> direncinin, </a:t>
            </a:r>
          </a:p>
          <a:p>
            <a:pPr lvl="1" algn="just"/>
            <a:r>
              <a:rPr lang="tr-TR" altLang="zh-CN" sz="2000" dirty="0">
                <a:effectLst>
                  <a:outerShdw blurRad="38100" dist="38100" dir="2700000" algn="tl">
                    <a:srgbClr val="000000">
                      <a:alpha val="43137"/>
                    </a:srgbClr>
                  </a:outerShdw>
                </a:effectLst>
                <a:latin typeface="+mj-lt"/>
              </a:rPr>
              <a:t>su buharı geçirgenliğinin, </a:t>
            </a:r>
          </a:p>
          <a:p>
            <a:pPr lvl="1" algn="just"/>
            <a:r>
              <a:rPr lang="tr-TR" altLang="zh-CN" sz="2000" dirty="0">
                <a:effectLst>
                  <a:outerShdw blurRad="38100" dist="38100" dir="2700000" algn="tl">
                    <a:srgbClr val="000000">
                      <a:alpha val="43137"/>
                    </a:srgbClr>
                  </a:outerShdw>
                </a:effectLst>
                <a:latin typeface="+mj-lt"/>
              </a:rPr>
              <a:t>yüzey sürtünme katsayısının arttığı, </a:t>
            </a:r>
          </a:p>
          <a:p>
            <a:pPr lvl="1" algn="just"/>
            <a:r>
              <a:rPr lang="tr-TR" altLang="zh-CN" sz="2000" dirty="0">
                <a:effectLst>
                  <a:outerShdw blurRad="38100" dist="38100" dir="2700000" algn="tl">
                    <a:srgbClr val="000000">
                      <a:alpha val="43137"/>
                    </a:srgbClr>
                  </a:outerShdw>
                </a:effectLst>
                <a:latin typeface="+mj-lt"/>
              </a:rPr>
              <a:t>mukavemette önemli bir değişmenin olmadığı gözlenmiştir. </a:t>
            </a:r>
            <a:endParaRPr lang="tr-TR" altLang="en-US" sz="2000" dirty="0">
              <a:effectLst>
                <a:outerShdw blurRad="38100" dist="38100" dir="2700000" algn="tl">
                  <a:srgbClr val="000000">
                    <a:alpha val="43137"/>
                  </a:srgbClr>
                </a:outerShdw>
              </a:effectLst>
              <a:latin typeface="+mj-lt"/>
            </a:endParaRPr>
          </a:p>
        </p:txBody>
      </p:sp>
      <p:sp>
        <p:nvSpPr>
          <p:cNvPr id="2" name="Metin kutusu 1">
            <a:extLst>
              <a:ext uri="{FF2B5EF4-FFF2-40B4-BE49-F238E27FC236}">
                <a16:creationId xmlns:a16="http://schemas.microsoft.com/office/drawing/2014/main" id="{489216A8-29FE-338C-9AB5-DCA447B06738}"/>
              </a:ext>
            </a:extLst>
          </p:cNvPr>
          <p:cNvSpPr txBox="1"/>
          <p:nvPr/>
        </p:nvSpPr>
        <p:spPr>
          <a:xfrm>
            <a:off x="11770589" y="6393129"/>
            <a:ext cx="421412" cy="464871"/>
          </a:xfrm>
          <a:prstGeom prst="rect">
            <a:avLst/>
          </a:prstGeom>
          <a:noFill/>
        </p:spPr>
        <p:txBody>
          <a:bodyPr wrap="square">
            <a:spAutoFit/>
          </a:bodyPr>
          <a:lstStyle/>
          <a:p>
            <a:pPr marR="0" lvl="0" algn="just">
              <a:lnSpc>
                <a:spcPct val="150000"/>
              </a:lnSpc>
              <a:spcBef>
                <a:spcPts val="0"/>
              </a:spcBef>
              <a:spcAft>
                <a:spcPts val="0"/>
              </a:spcAft>
            </a:pPr>
            <a:r>
              <a:rPr lang="tr-TR" sz="18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81</a:t>
            </a:r>
          </a:p>
        </p:txBody>
      </p:sp>
      <p:sp>
        <p:nvSpPr>
          <p:cNvPr id="3" name="Başlık 1">
            <a:extLst>
              <a:ext uri="{FF2B5EF4-FFF2-40B4-BE49-F238E27FC236}">
                <a16:creationId xmlns:a16="http://schemas.microsoft.com/office/drawing/2014/main" id="{263EBB78-8BAA-E19F-453C-3E7F2BA74387}"/>
              </a:ext>
            </a:extLst>
          </p:cNvPr>
          <p:cNvSpPr>
            <a:spLocks noGrp="1"/>
          </p:cNvSpPr>
          <p:nvPr>
            <p:ph type="title"/>
          </p:nvPr>
        </p:nvSpPr>
        <p:spPr>
          <a:xfrm>
            <a:off x="0" y="413654"/>
            <a:ext cx="4030683" cy="1325563"/>
          </a:xfrm>
        </p:spPr>
        <p:txBody>
          <a:bodyPr>
            <a:noAutofit/>
          </a:bodyPr>
          <a:lstStyle/>
          <a:p>
            <a:r>
              <a:rPr lang="tr-TR" sz="5000" dirty="0">
                <a:solidFill>
                  <a:srgbClr val="FF0000"/>
                </a:solidFill>
                <a:effectLst>
                  <a:outerShdw blurRad="38100" dist="38100" dir="2700000" algn="tl">
                    <a:srgbClr val="000000">
                      <a:alpha val="43137"/>
                    </a:srgbClr>
                  </a:outerShdw>
                </a:effectLst>
                <a:latin typeface="+mn-lt"/>
                <a:ea typeface="+mn-ea"/>
                <a:cs typeface="+mn-cs"/>
              </a:rPr>
              <a:t>Örnek Çalışmalar</a:t>
            </a:r>
            <a:br>
              <a:rPr lang="tr-TR" sz="5000" dirty="0"/>
            </a:br>
            <a:endParaRPr lang="en-US" sz="5000" dirty="0"/>
          </a:p>
        </p:txBody>
      </p:sp>
    </p:spTree>
    <p:extLst>
      <p:ext uri="{BB962C8B-B14F-4D97-AF65-F5344CB8AC3E}">
        <p14:creationId xmlns:p14="http://schemas.microsoft.com/office/powerpoint/2010/main" val="248798745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Resim 7">
            <a:extLst>
              <a:ext uri="{FF2B5EF4-FFF2-40B4-BE49-F238E27FC236}">
                <a16:creationId xmlns:a16="http://schemas.microsoft.com/office/drawing/2014/main" id="{8C1DDBB4-A9E2-77FA-F60A-FB0A7FA1554F}"/>
              </a:ext>
            </a:extLst>
          </p:cNvPr>
          <p:cNvPicPr>
            <a:picLocks noChangeAspect="1"/>
          </p:cNvPicPr>
          <p:nvPr/>
        </p:nvPicPr>
        <p:blipFill>
          <a:blip r:embed="rId2"/>
          <a:stretch>
            <a:fillRect/>
          </a:stretch>
        </p:blipFill>
        <p:spPr>
          <a:xfrm>
            <a:off x="2110740" y="1889760"/>
            <a:ext cx="7970520" cy="3078480"/>
          </a:xfrm>
          <a:prstGeom prst="rect">
            <a:avLst/>
          </a:prstGeom>
        </p:spPr>
      </p:pic>
      <p:sp>
        <p:nvSpPr>
          <p:cNvPr id="2" name="Metin kutusu 1">
            <a:extLst>
              <a:ext uri="{FF2B5EF4-FFF2-40B4-BE49-F238E27FC236}">
                <a16:creationId xmlns:a16="http://schemas.microsoft.com/office/drawing/2014/main" id="{02C0B021-CEE0-943D-2FA1-321A8CA4F8E9}"/>
              </a:ext>
            </a:extLst>
          </p:cNvPr>
          <p:cNvSpPr txBox="1"/>
          <p:nvPr/>
        </p:nvSpPr>
        <p:spPr>
          <a:xfrm>
            <a:off x="11770589" y="6393129"/>
            <a:ext cx="421412" cy="464871"/>
          </a:xfrm>
          <a:prstGeom prst="rect">
            <a:avLst/>
          </a:prstGeom>
          <a:noFill/>
        </p:spPr>
        <p:txBody>
          <a:bodyPr wrap="square">
            <a:spAutoFit/>
          </a:bodyPr>
          <a:lstStyle/>
          <a:p>
            <a:pPr marR="0" lvl="0" algn="just">
              <a:lnSpc>
                <a:spcPct val="150000"/>
              </a:lnSpc>
              <a:spcBef>
                <a:spcPts val="0"/>
              </a:spcBef>
              <a:spcAft>
                <a:spcPts val="0"/>
              </a:spcAft>
            </a:pPr>
            <a:r>
              <a:rPr lang="tr-TR" sz="18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82</a:t>
            </a:r>
          </a:p>
        </p:txBody>
      </p:sp>
      <p:sp>
        <p:nvSpPr>
          <p:cNvPr id="3" name="Başlık 1">
            <a:extLst>
              <a:ext uri="{FF2B5EF4-FFF2-40B4-BE49-F238E27FC236}">
                <a16:creationId xmlns:a16="http://schemas.microsoft.com/office/drawing/2014/main" id="{4BA5D640-4BEE-53D6-D6FB-8641B84A8411}"/>
              </a:ext>
            </a:extLst>
          </p:cNvPr>
          <p:cNvSpPr>
            <a:spLocks noGrp="1"/>
          </p:cNvSpPr>
          <p:nvPr>
            <p:ph type="title"/>
          </p:nvPr>
        </p:nvSpPr>
        <p:spPr>
          <a:xfrm>
            <a:off x="0" y="413654"/>
            <a:ext cx="4030683" cy="1325563"/>
          </a:xfrm>
        </p:spPr>
        <p:txBody>
          <a:bodyPr>
            <a:noAutofit/>
          </a:bodyPr>
          <a:lstStyle/>
          <a:p>
            <a:r>
              <a:rPr lang="tr-TR" sz="5000" dirty="0">
                <a:solidFill>
                  <a:srgbClr val="FF0000"/>
                </a:solidFill>
                <a:effectLst>
                  <a:outerShdw blurRad="38100" dist="38100" dir="2700000" algn="tl">
                    <a:srgbClr val="000000">
                      <a:alpha val="43137"/>
                    </a:srgbClr>
                  </a:outerShdw>
                </a:effectLst>
                <a:latin typeface="+mn-lt"/>
                <a:ea typeface="+mn-ea"/>
                <a:cs typeface="+mn-cs"/>
              </a:rPr>
              <a:t>Örnek Çalışmalar</a:t>
            </a:r>
            <a:br>
              <a:rPr lang="tr-TR" sz="5000" dirty="0"/>
            </a:br>
            <a:endParaRPr lang="en-US" sz="5000" dirty="0"/>
          </a:p>
        </p:txBody>
      </p:sp>
    </p:spTree>
    <p:extLst>
      <p:ext uri="{BB962C8B-B14F-4D97-AF65-F5344CB8AC3E}">
        <p14:creationId xmlns:p14="http://schemas.microsoft.com/office/powerpoint/2010/main" val="300070700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5">
            <a:extLst>
              <a:ext uri="{FF2B5EF4-FFF2-40B4-BE49-F238E27FC236}">
                <a16:creationId xmlns:a16="http://schemas.microsoft.com/office/drawing/2014/main" id="{87F4317E-D923-BBC3-A053-C19492FE0D28}"/>
              </a:ext>
            </a:extLst>
          </p:cNvPr>
          <p:cNvSpPr>
            <a:spLocks noChangeArrowheads="1"/>
          </p:cNvSpPr>
          <p:nvPr/>
        </p:nvSpPr>
        <p:spPr bwMode="auto">
          <a:xfrm>
            <a:off x="902525" y="1800851"/>
            <a:ext cx="10984675" cy="4588074"/>
          </a:xfrm>
          <a:prstGeom prst="rect">
            <a:avLst/>
          </a:prstGeom>
          <a:solidFill>
            <a:schemeClr val="accent1">
              <a:lumMod val="20000"/>
              <a:lumOff val="80000"/>
            </a:schemeClr>
          </a:solidFill>
          <a:ln>
            <a:noFill/>
          </a:ln>
          <a:effectLst/>
        </p:spPr>
        <p:txBody>
          <a:bodyPr/>
          <a:lstStyle>
            <a:lvl1pPr marL="342900" indent="-342900">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fontAlgn="base">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fontAlgn="base">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fontAlgn="base">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fontAlgn="base">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marL="0" indent="0">
              <a:buNone/>
            </a:pPr>
            <a:endParaRPr lang="tr-TR" altLang="en-US" sz="2400" dirty="0">
              <a:effectLst>
                <a:outerShdw blurRad="38100" dist="38100" dir="2700000" algn="tl">
                  <a:srgbClr val="000000">
                    <a:alpha val="43137"/>
                  </a:srgbClr>
                </a:outerShdw>
              </a:effectLst>
              <a:latin typeface="+mj-lt"/>
            </a:endParaRPr>
          </a:p>
        </p:txBody>
      </p:sp>
      <p:pic>
        <p:nvPicPr>
          <p:cNvPr id="427012" name="Picture 4">
            <a:extLst>
              <a:ext uri="{FF2B5EF4-FFF2-40B4-BE49-F238E27FC236}">
                <a16:creationId xmlns:a16="http://schemas.microsoft.com/office/drawing/2014/main" id="{5A4622FB-71D8-FD85-7AB2-017BDC259EB1}"/>
              </a:ext>
            </a:extLst>
          </p:cNvPr>
          <p:cNvPicPr>
            <a:picLocks noGrp="1" noChangeAspect="1" noChangeArrowheads="1"/>
          </p:cNvPicPr>
          <p:nvPr>
            <p:ph type="body" idx="1"/>
          </p:nvPr>
        </p:nvPicPr>
        <p:blipFill>
          <a:blip r:embed="rId2">
            <a:extLst>
              <a:ext uri="{28A0092B-C50C-407E-A947-70E740481C1C}">
                <a14:useLocalDpi xmlns:a14="http://schemas.microsoft.com/office/drawing/2010/main" val="0"/>
              </a:ext>
            </a:extLst>
          </a:blip>
          <a:srcRect/>
          <a:stretch>
            <a:fillRect/>
          </a:stretch>
        </p:blipFill>
        <p:spPr>
          <a:xfrm>
            <a:off x="2248694" y="1989138"/>
            <a:ext cx="2581275" cy="256381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427013" name="Picture 5">
            <a:extLst>
              <a:ext uri="{FF2B5EF4-FFF2-40B4-BE49-F238E27FC236}">
                <a16:creationId xmlns:a16="http://schemas.microsoft.com/office/drawing/2014/main" id="{B7258620-216D-FBB4-EB66-EFEE83DD2BF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43475" y="1989138"/>
            <a:ext cx="2832100" cy="2578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27014" name="Picture 6">
            <a:extLst>
              <a:ext uri="{FF2B5EF4-FFF2-40B4-BE49-F238E27FC236}">
                <a16:creationId xmlns:a16="http://schemas.microsoft.com/office/drawing/2014/main" id="{32982109-9E21-1B31-C1F9-1C8541474F5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89081" y="2001838"/>
            <a:ext cx="2628900" cy="256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27015" name="Picture 7">
            <a:extLst>
              <a:ext uri="{FF2B5EF4-FFF2-40B4-BE49-F238E27FC236}">
                <a16:creationId xmlns:a16="http://schemas.microsoft.com/office/drawing/2014/main" id="{7CC3A32B-7E0B-C755-D625-0E2A6D4D7C6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51088" y="4714488"/>
            <a:ext cx="2520950" cy="132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27016" name="Picture 8">
            <a:extLst>
              <a:ext uri="{FF2B5EF4-FFF2-40B4-BE49-F238E27FC236}">
                <a16:creationId xmlns:a16="http://schemas.microsoft.com/office/drawing/2014/main" id="{A630B3B2-19E3-260E-72CF-90E2BB55A67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62949" y="4730363"/>
            <a:ext cx="2663825" cy="130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27017" name="Picture 9">
            <a:extLst>
              <a:ext uri="{FF2B5EF4-FFF2-40B4-BE49-F238E27FC236}">
                <a16:creationId xmlns:a16="http://schemas.microsoft.com/office/drawing/2014/main" id="{EEBF42E6-21F3-FA0F-15E9-B383D361EB6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859713" y="4725601"/>
            <a:ext cx="2520950" cy="1282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Metin kutusu 2">
            <a:extLst>
              <a:ext uri="{FF2B5EF4-FFF2-40B4-BE49-F238E27FC236}">
                <a16:creationId xmlns:a16="http://schemas.microsoft.com/office/drawing/2014/main" id="{7E6F2041-1F30-7AAF-3965-07BCE5BC1EFD}"/>
              </a:ext>
            </a:extLst>
          </p:cNvPr>
          <p:cNvSpPr txBox="1"/>
          <p:nvPr/>
        </p:nvSpPr>
        <p:spPr>
          <a:xfrm>
            <a:off x="902525" y="6050371"/>
            <a:ext cx="6097978" cy="338554"/>
          </a:xfrm>
          <a:prstGeom prst="rect">
            <a:avLst/>
          </a:prstGeom>
          <a:noFill/>
        </p:spPr>
        <p:txBody>
          <a:bodyPr wrap="square">
            <a:spAutoFit/>
          </a:bodyPr>
          <a:lstStyle/>
          <a:p>
            <a:r>
              <a:rPr lang="en-US" sz="800" dirty="0">
                <a:solidFill>
                  <a:srgbClr val="323232"/>
                </a:solidFill>
                <a:latin typeface="Arial" panose="020B0604020202020204" pitchFamily="34" charset="0"/>
              </a:rPr>
              <a:t>Karahan, H. A., </a:t>
            </a:r>
            <a:r>
              <a:rPr lang="en-US" sz="800" dirty="0" err="1">
                <a:solidFill>
                  <a:srgbClr val="323232"/>
                </a:solidFill>
                <a:latin typeface="Arial" panose="020B0604020202020204" pitchFamily="34" charset="0"/>
              </a:rPr>
              <a:t>Özdoğan</a:t>
            </a:r>
            <a:r>
              <a:rPr lang="en-US" sz="800" dirty="0">
                <a:solidFill>
                  <a:srgbClr val="323232"/>
                </a:solidFill>
                <a:latin typeface="Arial" panose="020B0604020202020204" pitchFamily="34" charset="0"/>
              </a:rPr>
              <a:t>, E., Demir, A., Aydin, H., </a:t>
            </a:r>
            <a:r>
              <a:rPr lang="en-US" sz="800" dirty="0" err="1">
                <a:solidFill>
                  <a:srgbClr val="323232"/>
                </a:solidFill>
                <a:latin typeface="Arial" panose="020B0604020202020204" pitchFamily="34" charset="0"/>
              </a:rPr>
              <a:t>Seventekin</a:t>
            </a:r>
            <a:r>
              <a:rPr lang="en-US" sz="800" dirty="0">
                <a:solidFill>
                  <a:srgbClr val="323232"/>
                </a:solidFill>
                <a:latin typeface="Arial" panose="020B0604020202020204" pitchFamily="34" charset="0"/>
              </a:rPr>
              <a:t>, N.</a:t>
            </a:r>
            <a:r>
              <a:rPr lang="tr-TR" sz="800" dirty="0">
                <a:solidFill>
                  <a:srgbClr val="323232"/>
                </a:solidFill>
                <a:latin typeface="Arial" panose="020B0604020202020204" pitchFamily="34" charset="0"/>
              </a:rPr>
              <a:t>, </a:t>
            </a:r>
            <a:r>
              <a:rPr lang="en-US" sz="800" dirty="0">
                <a:solidFill>
                  <a:srgbClr val="323232"/>
                </a:solidFill>
                <a:latin typeface="Arial" panose="020B0604020202020204" pitchFamily="34" charset="0"/>
              </a:rPr>
              <a:t>Effects of Atmospheric Pressure Plasma Treatments on Certain Properties of Cotton Fabrics</a:t>
            </a:r>
            <a:r>
              <a:rPr lang="tr-TR" sz="800" dirty="0">
                <a:solidFill>
                  <a:srgbClr val="323232"/>
                </a:solidFill>
                <a:latin typeface="Arial" panose="020B0604020202020204" pitchFamily="34" charset="0"/>
              </a:rPr>
              <a:t>, </a:t>
            </a:r>
            <a:r>
              <a:rPr lang="en-US" sz="800" dirty="0" err="1">
                <a:solidFill>
                  <a:srgbClr val="323232"/>
                </a:solidFill>
                <a:latin typeface="Arial" panose="020B0604020202020204" pitchFamily="34" charset="0"/>
              </a:rPr>
              <a:t>Fibres</a:t>
            </a:r>
            <a:r>
              <a:rPr lang="en-US" sz="800" dirty="0">
                <a:solidFill>
                  <a:srgbClr val="323232"/>
                </a:solidFill>
                <a:latin typeface="Arial" panose="020B0604020202020204" pitchFamily="34" charset="0"/>
              </a:rPr>
              <a:t> &amp; Textiles in Eastern Europe </a:t>
            </a:r>
            <a:r>
              <a:rPr lang="tr-TR" sz="800" dirty="0">
                <a:solidFill>
                  <a:srgbClr val="323232"/>
                </a:solidFill>
                <a:latin typeface="Arial" panose="020B0604020202020204" pitchFamily="34" charset="0"/>
              </a:rPr>
              <a:t>,</a:t>
            </a:r>
            <a:r>
              <a:rPr lang="en-US" sz="800" dirty="0">
                <a:solidFill>
                  <a:srgbClr val="323232"/>
                </a:solidFill>
                <a:latin typeface="Arial" panose="020B0604020202020204" pitchFamily="34" charset="0"/>
              </a:rPr>
              <a:t> 2009</a:t>
            </a:r>
            <a:r>
              <a:rPr lang="tr-TR" sz="800" dirty="0">
                <a:solidFill>
                  <a:srgbClr val="323232"/>
                </a:solidFill>
                <a:latin typeface="Arial" panose="020B0604020202020204" pitchFamily="34" charset="0"/>
              </a:rPr>
              <a:t>, </a:t>
            </a:r>
            <a:r>
              <a:rPr lang="en-US" sz="800" dirty="0">
                <a:solidFill>
                  <a:srgbClr val="323232"/>
                </a:solidFill>
                <a:latin typeface="Arial" panose="020B0604020202020204" pitchFamily="34" charset="0"/>
              </a:rPr>
              <a:t>2(73)</a:t>
            </a:r>
            <a:r>
              <a:rPr lang="tr-TR" sz="800" dirty="0">
                <a:solidFill>
                  <a:srgbClr val="323232"/>
                </a:solidFill>
                <a:latin typeface="Arial" panose="020B0604020202020204" pitchFamily="34" charset="0"/>
              </a:rPr>
              <a:t>, p</a:t>
            </a:r>
            <a:r>
              <a:rPr lang="en-US" sz="800" dirty="0">
                <a:solidFill>
                  <a:srgbClr val="323232"/>
                </a:solidFill>
                <a:latin typeface="Arial" panose="020B0604020202020204" pitchFamily="34" charset="0"/>
              </a:rPr>
              <a:t>19-22</a:t>
            </a:r>
          </a:p>
        </p:txBody>
      </p:sp>
      <p:sp>
        <p:nvSpPr>
          <p:cNvPr id="4" name="Metin kutusu 3">
            <a:extLst>
              <a:ext uri="{FF2B5EF4-FFF2-40B4-BE49-F238E27FC236}">
                <a16:creationId xmlns:a16="http://schemas.microsoft.com/office/drawing/2014/main" id="{92F12DBE-8A3E-4D57-251A-E77E159CCD35}"/>
              </a:ext>
            </a:extLst>
          </p:cNvPr>
          <p:cNvSpPr txBox="1"/>
          <p:nvPr/>
        </p:nvSpPr>
        <p:spPr>
          <a:xfrm>
            <a:off x="11770589" y="6393129"/>
            <a:ext cx="421412" cy="464871"/>
          </a:xfrm>
          <a:prstGeom prst="rect">
            <a:avLst/>
          </a:prstGeom>
          <a:noFill/>
        </p:spPr>
        <p:txBody>
          <a:bodyPr wrap="square">
            <a:spAutoFit/>
          </a:bodyPr>
          <a:lstStyle/>
          <a:p>
            <a:pPr marR="0" lvl="0" algn="just">
              <a:lnSpc>
                <a:spcPct val="150000"/>
              </a:lnSpc>
              <a:spcBef>
                <a:spcPts val="0"/>
              </a:spcBef>
              <a:spcAft>
                <a:spcPts val="0"/>
              </a:spcAft>
            </a:pPr>
            <a:r>
              <a:rPr lang="tr-TR" sz="18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83</a:t>
            </a:r>
          </a:p>
        </p:txBody>
      </p:sp>
      <p:sp>
        <p:nvSpPr>
          <p:cNvPr id="5" name="Başlık 1">
            <a:extLst>
              <a:ext uri="{FF2B5EF4-FFF2-40B4-BE49-F238E27FC236}">
                <a16:creationId xmlns:a16="http://schemas.microsoft.com/office/drawing/2014/main" id="{E0EC2D76-2E28-DB56-0568-63161DD6BD53}"/>
              </a:ext>
            </a:extLst>
          </p:cNvPr>
          <p:cNvSpPr>
            <a:spLocks noGrp="1"/>
          </p:cNvSpPr>
          <p:nvPr>
            <p:ph type="title"/>
          </p:nvPr>
        </p:nvSpPr>
        <p:spPr>
          <a:xfrm>
            <a:off x="0" y="413654"/>
            <a:ext cx="4030683" cy="1325563"/>
          </a:xfrm>
        </p:spPr>
        <p:txBody>
          <a:bodyPr>
            <a:noAutofit/>
          </a:bodyPr>
          <a:lstStyle/>
          <a:p>
            <a:r>
              <a:rPr lang="tr-TR" sz="5000" dirty="0">
                <a:solidFill>
                  <a:srgbClr val="FF0000"/>
                </a:solidFill>
                <a:effectLst>
                  <a:outerShdw blurRad="38100" dist="38100" dir="2700000" algn="tl">
                    <a:srgbClr val="000000">
                      <a:alpha val="43137"/>
                    </a:srgbClr>
                  </a:outerShdw>
                </a:effectLst>
                <a:latin typeface="+mn-lt"/>
                <a:ea typeface="+mn-ea"/>
                <a:cs typeface="+mn-cs"/>
              </a:rPr>
              <a:t>Örnek Çalışmalar</a:t>
            </a:r>
            <a:br>
              <a:rPr lang="tr-TR" sz="5000" dirty="0"/>
            </a:br>
            <a:endParaRPr lang="en-US" sz="5000" dirty="0"/>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5">
            <a:extLst>
              <a:ext uri="{FF2B5EF4-FFF2-40B4-BE49-F238E27FC236}">
                <a16:creationId xmlns:a16="http://schemas.microsoft.com/office/drawing/2014/main" id="{4904BCFB-F2FF-405A-CB59-17E13FCAA859}"/>
              </a:ext>
            </a:extLst>
          </p:cNvPr>
          <p:cNvSpPr>
            <a:spLocks noChangeArrowheads="1"/>
          </p:cNvSpPr>
          <p:nvPr/>
        </p:nvSpPr>
        <p:spPr bwMode="auto">
          <a:xfrm>
            <a:off x="902525" y="1800851"/>
            <a:ext cx="10984675" cy="4588074"/>
          </a:xfrm>
          <a:prstGeom prst="rect">
            <a:avLst/>
          </a:prstGeom>
          <a:solidFill>
            <a:schemeClr val="accent1">
              <a:lumMod val="20000"/>
              <a:lumOff val="80000"/>
            </a:schemeClr>
          </a:solidFill>
          <a:ln>
            <a:noFill/>
          </a:ln>
          <a:effectLst/>
        </p:spPr>
        <p:txBody>
          <a:bodyPr/>
          <a:lstStyle>
            <a:lvl1pPr marL="342900" indent="-342900">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fontAlgn="base">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fontAlgn="base">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fontAlgn="base">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fontAlgn="base">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marL="0" indent="0">
              <a:buNone/>
            </a:pPr>
            <a:endParaRPr lang="tr-TR" altLang="en-US" sz="2400" dirty="0">
              <a:effectLst>
                <a:outerShdw blurRad="38100" dist="38100" dir="2700000" algn="tl">
                  <a:srgbClr val="000000">
                    <a:alpha val="43137"/>
                  </a:srgbClr>
                </a:outerShdw>
              </a:effectLst>
              <a:latin typeface="+mj-lt"/>
            </a:endParaRPr>
          </a:p>
        </p:txBody>
      </p:sp>
      <p:sp>
        <p:nvSpPr>
          <p:cNvPr id="447545" name="Rectangle 57">
            <a:extLst>
              <a:ext uri="{FF2B5EF4-FFF2-40B4-BE49-F238E27FC236}">
                <a16:creationId xmlns:a16="http://schemas.microsoft.com/office/drawing/2014/main" id="{EED6F854-B345-8260-284B-838FA0373E67}"/>
              </a:ext>
            </a:extLst>
          </p:cNvPr>
          <p:cNvSpPr>
            <a:spLocks noChangeArrowheads="1"/>
          </p:cNvSpPr>
          <p:nvPr/>
        </p:nvSpPr>
        <p:spPr bwMode="auto">
          <a:xfrm>
            <a:off x="1524001" y="1839397"/>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447546" name="Rectangle 58">
            <a:extLst>
              <a:ext uri="{FF2B5EF4-FFF2-40B4-BE49-F238E27FC236}">
                <a16:creationId xmlns:a16="http://schemas.microsoft.com/office/drawing/2014/main" id="{19BF49A9-8238-7D37-4E21-1F0AAD87B47F}"/>
              </a:ext>
            </a:extLst>
          </p:cNvPr>
          <p:cNvSpPr>
            <a:spLocks noChangeArrowheads="1"/>
          </p:cNvSpPr>
          <p:nvPr/>
        </p:nvSpPr>
        <p:spPr bwMode="auto">
          <a:xfrm>
            <a:off x="1524001" y="1839397"/>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pic>
        <p:nvPicPr>
          <p:cNvPr id="447549" name="Picture 61">
            <a:extLst>
              <a:ext uri="{FF2B5EF4-FFF2-40B4-BE49-F238E27FC236}">
                <a16:creationId xmlns:a16="http://schemas.microsoft.com/office/drawing/2014/main" id="{CB7CF11D-D5F6-54EF-93CB-44A954CB427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509" t="2384"/>
          <a:stretch/>
        </p:blipFill>
        <p:spPr bwMode="auto">
          <a:xfrm>
            <a:off x="1668464" y="2276476"/>
            <a:ext cx="3059112" cy="292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7550" name="Picture 62">
            <a:extLst>
              <a:ext uri="{FF2B5EF4-FFF2-40B4-BE49-F238E27FC236}">
                <a16:creationId xmlns:a16="http://schemas.microsoft.com/office/drawing/2014/main" id="{A962F993-59D8-6BBC-4296-3B8D16FA35E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56139" y="2276476"/>
            <a:ext cx="3024187" cy="293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7551" name="Picture 63">
            <a:extLst>
              <a:ext uri="{FF2B5EF4-FFF2-40B4-BE49-F238E27FC236}">
                <a16:creationId xmlns:a16="http://schemas.microsoft.com/office/drawing/2014/main" id="{8D8FBA53-B260-22BB-1C69-E0D2C07F401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43814" y="2276476"/>
            <a:ext cx="3024187" cy="293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Metin kutusu 3">
            <a:extLst>
              <a:ext uri="{FF2B5EF4-FFF2-40B4-BE49-F238E27FC236}">
                <a16:creationId xmlns:a16="http://schemas.microsoft.com/office/drawing/2014/main" id="{CE5E94D7-D0E1-4233-EA96-D82F250DC25B}"/>
              </a:ext>
            </a:extLst>
          </p:cNvPr>
          <p:cNvSpPr txBox="1"/>
          <p:nvPr/>
        </p:nvSpPr>
        <p:spPr>
          <a:xfrm>
            <a:off x="902525" y="6050371"/>
            <a:ext cx="6097978" cy="338554"/>
          </a:xfrm>
          <a:prstGeom prst="rect">
            <a:avLst/>
          </a:prstGeom>
          <a:noFill/>
        </p:spPr>
        <p:txBody>
          <a:bodyPr wrap="square">
            <a:spAutoFit/>
          </a:bodyPr>
          <a:lstStyle/>
          <a:p>
            <a:r>
              <a:rPr lang="en-US" sz="800" dirty="0">
                <a:solidFill>
                  <a:srgbClr val="323232"/>
                </a:solidFill>
                <a:latin typeface="Arial" panose="020B0604020202020204" pitchFamily="34" charset="0"/>
              </a:rPr>
              <a:t>Karahan, H. A., </a:t>
            </a:r>
            <a:r>
              <a:rPr lang="en-US" sz="800" dirty="0" err="1">
                <a:solidFill>
                  <a:srgbClr val="323232"/>
                </a:solidFill>
                <a:latin typeface="Arial" panose="020B0604020202020204" pitchFamily="34" charset="0"/>
              </a:rPr>
              <a:t>Özdoğan</a:t>
            </a:r>
            <a:r>
              <a:rPr lang="en-US" sz="800" dirty="0">
                <a:solidFill>
                  <a:srgbClr val="323232"/>
                </a:solidFill>
                <a:latin typeface="Arial" panose="020B0604020202020204" pitchFamily="34" charset="0"/>
              </a:rPr>
              <a:t>, E., Demir, A., Aydin, H., </a:t>
            </a:r>
            <a:r>
              <a:rPr lang="en-US" sz="800" dirty="0" err="1">
                <a:solidFill>
                  <a:srgbClr val="323232"/>
                </a:solidFill>
                <a:latin typeface="Arial" panose="020B0604020202020204" pitchFamily="34" charset="0"/>
              </a:rPr>
              <a:t>Seventekin</a:t>
            </a:r>
            <a:r>
              <a:rPr lang="en-US" sz="800" dirty="0">
                <a:solidFill>
                  <a:srgbClr val="323232"/>
                </a:solidFill>
                <a:latin typeface="Arial" panose="020B0604020202020204" pitchFamily="34" charset="0"/>
              </a:rPr>
              <a:t>, N.</a:t>
            </a:r>
            <a:r>
              <a:rPr lang="tr-TR" sz="800" dirty="0">
                <a:solidFill>
                  <a:srgbClr val="323232"/>
                </a:solidFill>
                <a:latin typeface="Arial" panose="020B0604020202020204" pitchFamily="34" charset="0"/>
              </a:rPr>
              <a:t>, </a:t>
            </a:r>
            <a:r>
              <a:rPr lang="en-US" sz="800" dirty="0">
                <a:solidFill>
                  <a:srgbClr val="323232"/>
                </a:solidFill>
                <a:latin typeface="Arial" panose="020B0604020202020204" pitchFamily="34" charset="0"/>
              </a:rPr>
              <a:t>Effects of Atmospheric Pressure Plasma Treatments on Certain Properties of Cotton Fabrics</a:t>
            </a:r>
            <a:r>
              <a:rPr lang="tr-TR" sz="800" dirty="0">
                <a:solidFill>
                  <a:srgbClr val="323232"/>
                </a:solidFill>
                <a:latin typeface="Arial" panose="020B0604020202020204" pitchFamily="34" charset="0"/>
              </a:rPr>
              <a:t>, </a:t>
            </a:r>
            <a:r>
              <a:rPr lang="en-US" sz="800" dirty="0" err="1">
                <a:solidFill>
                  <a:srgbClr val="323232"/>
                </a:solidFill>
                <a:latin typeface="Arial" panose="020B0604020202020204" pitchFamily="34" charset="0"/>
              </a:rPr>
              <a:t>Fibres</a:t>
            </a:r>
            <a:r>
              <a:rPr lang="en-US" sz="800" dirty="0">
                <a:solidFill>
                  <a:srgbClr val="323232"/>
                </a:solidFill>
                <a:latin typeface="Arial" panose="020B0604020202020204" pitchFamily="34" charset="0"/>
              </a:rPr>
              <a:t> &amp; Textiles in Eastern Europe </a:t>
            </a:r>
            <a:r>
              <a:rPr lang="tr-TR" sz="800" dirty="0">
                <a:solidFill>
                  <a:srgbClr val="323232"/>
                </a:solidFill>
                <a:latin typeface="Arial" panose="020B0604020202020204" pitchFamily="34" charset="0"/>
              </a:rPr>
              <a:t>,</a:t>
            </a:r>
            <a:r>
              <a:rPr lang="en-US" sz="800" dirty="0">
                <a:solidFill>
                  <a:srgbClr val="323232"/>
                </a:solidFill>
                <a:latin typeface="Arial" panose="020B0604020202020204" pitchFamily="34" charset="0"/>
              </a:rPr>
              <a:t> 2009</a:t>
            </a:r>
            <a:r>
              <a:rPr lang="tr-TR" sz="800" dirty="0">
                <a:solidFill>
                  <a:srgbClr val="323232"/>
                </a:solidFill>
                <a:latin typeface="Arial" panose="020B0604020202020204" pitchFamily="34" charset="0"/>
              </a:rPr>
              <a:t>, </a:t>
            </a:r>
            <a:r>
              <a:rPr lang="en-US" sz="800" dirty="0">
                <a:solidFill>
                  <a:srgbClr val="323232"/>
                </a:solidFill>
                <a:latin typeface="Arial" panose="020B0604020202020204" pitchFamily="34" charset="0"/>
              </a:rPr>
              <a:t>2(73)</a:t>
            </a:r>
            <a:r>
              <a:rPr lang="tr-TR" sz="800" dirty="0">
                <a:solidFill>
                  <a:srgbClr val="323232"/>
                </a:solidFill>
                <a:latin typeface="Arial" panose="020B0604020202020204" pitchFamily="34" charset="0"/>
              </a:rPr>
              <a:t>, p</a:t>
            </a:r>
            <a:r>
              <a:rPr lang="en-US" sz="800" dirty="0">
                <a:solidFill>
                  <a:srgbClr val="323232"/>
                </a:solidFill>
                <a:latin typeface="Arial" panose="020B0604020202020204" pitchFamily="34" charset="0"/>
              </a:rPr>
              <a:t>19-22</a:t>
            </a:r>
          </a:p>
        </p:txBody>
      </p:sp>
      <p:sp>
        <p:nvSpPr>
          <p:cNvPr id="3" name="Metin kutusu 2">
            <a:extLst>
              <a:ext uri="{FF2B5EF4-FFF2-40B4-BE49-F238E27FC236}">
                <a16:creationId xmlns:a16="http://schemas.microsoft.com/office/drawing/2014/main" id="{904895F2-8B1D-EB6E-A61C-BA23C23385FA}"/>
              </a:ext>
            </a:extLst>
          </p:cNvPr>
          <p:cNvSpPr txBox="1"/>
          <p:nvPr/>
        </p:nvSpPr>
        <p:spPr>
          <a:xfrm>
            <a:off x="11770589" y="6393129"/>
            <a:ext cx="421412" cy="464871"/>
          </a:xfrm>
          <a:prstGeom prst="rect">
            <a:avLst/>
          </a:prstGeom>
          <a:noFill/>
        </p:spPr>
        <p:txBody>
          <a:bodyPr wrap="square">
            <a:spAutoFit/>
          </a:bodyPr>
          <a:lstStyle/>
          <a:p>
            <a:pPr marR="0" lvl="0" algn="just">
              <a:lnSpc>
                <a:spcPct val="150000"/>
              </a:lnSpc>
              <a:spcBef>
                <a:spcPts val="0"/>
              </a:spcBef>
              <a:spcAft>
                <a:spcPts val="0"/>
              </a:spcAft>
            </a:pPr>
            <a:r>
              <a:rPr lang="tr-TR" sz="18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84</a:t>
            </a:r>
          </a:p>
        </p:txBody>
      </p:sp>
      <p:sp>
        <p:nvSpPr>
          <p:cNvPr id="5" name="Başlık 1">
            <a:extLst>
              <a:ext uri="{FF2B5EF4-FFF2-40B4-BE49-F238E27FC236}">
                <a16:creationId xmlns:a16="http://schemas.microsoft.com/office/drawing/2014/main" id="{FCF468CB-7BAA-E748-47F7-ACE3AFB89EE2}"/>
              </a:ext>
            </a:extLst>
          </p:cNvPr>
          <p:cNvSpPr>
            <a:spLocks noGrp="1"/>
          </p:cNvSpPr>
          <p:nvPr>
            <p:ph type="title"/>
          </p:nvPr>
        </p:nvSpPr>
        <p:spPr>
          <a:xfrm>
            <a:off x="0" y="413654"/>
            <a:ext cx="4030683" cy="1325563"/>
          </a:xfrm>
        </p:spPr>
        <p:txBody>
          <a:bodyPr>
            <a:noAutofit/>
          </a:bodyPr>
          <a:lstStyle/>
          <a:p>
            <a:r>
              <a:rPr lang="tr-TR" sz="5000" dirty="0">
                <a:solidFill>
                  <a:srgbClr val="FF0000"/>
                </a:solidFill>
                <a:effectLst>
                  <a:outerShdw blurRad="38100" dist="38100" dir="2700000" algn="tl">
                    <a:srgbClr val="000000">
                      <a:alpha val="43137"/>
                    </a:srgbClr>
                  </a:outerShdw>
                </a:effectLst>
                <a:latin typeface="+mn-lt"/>
                <a:ea typeface="+mn-ea"/>
                <a:cs typeface="+mn-cs"/>
              </a:rPr>
              <a:t>Örnek Çalışmalar</a:t>
            </a:r>
            <a:br>
              <a:rPr lang="tr-TR" sz="5000" dirty="0"/>
            </a:br>
            <a:endParaRPr lang="en-US" sz="5000" dirty="0"/>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Resim 5">
            <a:extLst>
              <a:ext uri="{FF2B5EF4-FFF2-40B4-BE49-F238E27FC236}">
                <a16:creationId xmlns:a16="http://schemas.microsoft.com/office/drawing/2014/main" id="{D0D0EAAD-8356-F9FF-CFD7-21E51A5A24D1}"/>
              </a:ext>
            </a:extLst>
          </p:cNvPr>
          <p:cNvPicPr>
            <a:picLocks noChangeAspect="1"/>
          </p:cNvPicPr>
          <p:nvPr/>
        </p:nvPicPr>
        <p:blipFill>
          <a:blip r:embed="rId2"/>
          <a:stretch>
            <a:fillRect/>
          </a:stretch>
        </p:blipFill>
        <p:spPr>
          <a:xfrm>
            <a:off x="3048000" y="1706089"/>
            <a:ext cx="6096000" cy="4419600"/>
          </a:xfrm>
          <a:prstGeom prst="rect">
            <a:avLst/>
          </a:prstGeom>
        </p:spPr>
      </p:pic>
      <p:sp>
        <p:nvSpPr>
          <p:cNvPr id="2" name="Metin kutusu 1">
            <a:extLst>
              <a:ext uri="{FF2B5EF4-FFF2-40B4-BE49-F238E27FC236}">
                <a16:creationId xmlns:a16="http://schemas.microsoft.com/office/drawing/2014/main" id="{0051BA67-7CB0-60C0-C6F7-9F81E640ACF4}"/>
              </a:ext>
            </a:extLst>
          </p:cNvPr>
          <p:cNvSpPr txBox="1"/>
          <p:nvPr/>
        </p:nvSpPr>
        <p:spPr>
          <a:xfrm>
            <a:off x="11770589" y="6393129"/>
            <a:ext cx="421412" cy="464871"/>
          </a:xfrm>
          <a:prstGeom prst="rect">
            <a:avLst/>
          </a:prstGeom>
          <a:noFill/>
        </p:spPr>
        <p:txBody>
          <a:bodyPr wrap="square">
            <a:spAutoFit/>
          </a:bodyPr>
          <a:lstStyle/>
          <a:p>
            <a:pPr marR="0" lvl="0" algn="just">
              <a:lnSpc>
                <a:spcPct val="150000"/>
              </a:lnSpc>
              <a:spcBef>
                <a:spcPts val="0"/>
              </a:spcBef>
              <a:spcAft>
                <a:spcPts val="0"/>
              </a:spcAft>
            </a:pPr>
            <a:r>
              <a:rPr lang="tr-TR" sz="18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85</a:t>
            </a:r>
          </a:p>
        </p:txBody>
      </p:sp>
      <p:sp>
        <p:nvSpPr>
          <p:cNvPr id="3" name="Başlık 1">
            <a:extLst>
              <a:ext uri="{FF2B5EF4-FFF2-40B4-BE49-F238E27FC236}">
                <a16:creationId xmlns:a16="http://schemas.microsoft.com/office/drawing/2014/main" id="{8D567997-76B7-CD07-FF29-BB904FCF62AD}"/>
              </a:ext>
            </a:extLst>
          </p:cNvPr>
          <p:cNvSpPr>
            <a:spLocks noGrp="1"/>
          </p:cNvSpPr>
          <p:nvPr>
            <p:ph type="title"/>
          </p:nvPr>
        </p:nvSpPr>
        <p:spPr>
          <a:xfrm>
            <a:off x="0" y="413654"/>
            <a:ext cx="4030683" cy="1325563"/>
          </a:xfrm>
        </p:spPr>
        <p:txBody>
          <a:bodyPr>
            <a:noAutofit/>
          </a:bodyPr>
          <a:lstStyle/>
          <a:p>
            <a:r>
              <a:rPr lang="tr-TR" sz="5000" dirty="0">
                <a:solidFill>
                  <a:srgbClr val="FF0000"/>
                </a:solidFill>
                <a:effectLst>
                  <a:outerShdw blurRad="38100" dist="38100" dir="2700000" algn="tl">
                    <a:srgbClr val="000000">
                      <a:alpha val="43137"/>
                    </a:srgbClr>
                  </a:outerShdw>
                </a:effectLst>
                <a:latin typeface="+mn-lt"/>
                <a:ea typeface="+mn-ea"/>
                <a:cs typeface="+mn-cs"/>
              </a:rPr>
              <a:t>Örnek Çalışmalar</a:t>
            </a:r>
            <a:br>
              <a:rPr lang="tr-TR" sz="5000" dirty="0"/>
            </a:br>
            <a:endParaRPr lang="en-US" sz="5000" dirty="0"/>
          </a:p>
        </p:txBody>
      </p:sp>
    </p:spTree>
    <p:extLst>
      <p:ext uri="{BB962C8B-B14F-4D97-AF65-F5344CB8AC3E}">
        <p14:creationId xmlns:p14="http://schemas.microsoft.com/office/powerpoint/2010/main" val="83003149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4355" name="Rectangle 3">
            <a:extLst>
              <a:ext uri="{FF2B5EF4-FFF2-40B4-BE49-F238E27FC236}">
                <a16:creationId xmlns:a16="http://schemas.microsoft.com/office/drawing/2014/main" id="{3F41EE52-74FD-3F56-FC2B-76E91133457D}"/>
              </a:ext>
            </a:extLst>
          </p:cNvPr>
          <p:cNvSpPr>
            <a:spLocks noGrp="1" noChangeArrowheads="1"/>
          </p:cNvSpPr>
          <p:nvPr>
            <p:ph type="body" idx="1"/>
          </p:nvPr>
        </p:nvSpPr>
        <p:spPr>
          <a:solidFill>
            <a:schemeClr val="accent1">
              <a:lumMod val="20000"/>
              <a:lumOff val="80000"/>
            </a:schemeClr>
          </a:solidFill>
        </p:spPr>
        <p:txBody>
          <a:bodyPr>
            <a:normAutofit/>
          </a:bodyPr>
          <a:lstStyle/>
          <a:p>
            <a:pPr algn="just"/>
            <a:r>
              <a:rPr lang="tr-TR" altLang="zh-CN" sz="2400" dirty="0">
                <a:effectLst>
                  <a:outerShdw blurRad="38100" dist="38100" dir="2700000" algn="tl">
                    <a:srgbClr val="000000">
                      <a:alpha val="43137"/>
                    </a:srgbClr>
                  </a:outerShdw>
                </a:effectLst>
                <a:latin typeface="+mj-lt"/>
              </a:rPr>
              <a:t>Ham yünlü kumaşlarla yapılan çalışmalarda: </a:t>
            </a:r>
          </a:p>
          <a:p>
            <a:pPr lvl="1" algn="just"/>
            <a:r>
              <a:rPr lang="tr-TR" altLang="zh-CN" sz="2000" dirty="0" err="1">
                <a:effectLst>
                  <a:outerShdw blurRad="38100" dist="38100" dir="2700000" algn="tl">
                    <a:srgbClr val="000000">
                      <a:alpha val="43137"/>
                    </a:srgbClr>
                  </a:outerShdw>
                </a:effectLst>
                <a:latin typeface="+mj-lt"/>
              </a:rPr>
              <a:t>hidrofilitenin</a:t>
            </a:r>
            <a:r>
              <a:rPr lang="tr-TR" altLang="zh-CN" sz="2000" dirty="0">
                <a:effectLst>
                  <a:outerShdw blurRad="38100" dist="38100" dir="2700000" algn="tl">
                    <a:srgbClr val="000000">
                      <a:alpha val="43137"/>
                    </a:srgbClr>
                  </a:outerShdw>
                </a:effectLst>
                <a:latin typeface="+mj-lt"/>
              </a:rPr>
              <a:t>, </a:t>
            </a:r>
          </a:p>
          <a:p>
            <a:pPr lvl="1" algn="just"/>
            <a:r>
              <a:rPr lang="tr-TR" altLang="zh-CN" sz="2000" dirty="0">
                <a:effectLst>
                  <a:outerShdw blurRad="38100" dist="38100" dir="2700000" algn="tl">
                    <a:srgbClr val="000000">
                      <a:alpha val="43137"/>
                    </a:srgbClr>
                  </a:outerShdw>
                </a:effectLst>
                <a:latin typeface="+mj-lt"/>
              </a:rPr>
              <a:t>kapilaritenin, </a:t>
            </a:r>
          </a:p>
          <a:p>
            <a:pPr lvl="1" algn="just"/>
            <a:r>
              <a:rPr lang="tr-TR" altLang="zh-CN" sz="2000" dirty="0">
                <a:effectLst>
                  <a:outerShdw blurRad="38100" dist="38100" dir="2700000" algn="tl">
                    <a:srgbClr val="000000">
                      <a:alpha val="43137"/>
                    </a:srgbClr>
                  </a:outerShdw>
                </a:effectLst>
                <a:latin typeface="+mj-lt"/>
              </a:rPr>
              <a:t>yüzey enerjisinin, </a:t>
            </a:r>
          </a:p>
          <a:p>
            <a:pPr lvl="1" algn="just"/>
            <a:r>
              <a:rPr lang="tr-TR" altLang="zh-CN" sz="2000" dirty="0">
                <a:effectLst>
                  <a:outerShdw blurRad="38100" dist="38100" dir="2700000" algn="tl">
                    <a:srgbClr val="000000">
                      <a:alpha val="43137"/>
                    </a:srgbClr>
                  </a:outerShdw>
                </a:effectLst>
                <a:latin typeface="+mj-lt"/>
              </a:rPr>
              <a:t>yüzey sürtünme katsayısının, </a:t>
            </a:r>
          </a:p>
          <a:p>
            <a:pPr lvl="1" algn="just"/>
            <a:r>
              <a:rPr lang="tr-TR" altLang="zh-CN" sz="2000" dirty="0" err="1">
                <a:effectLst>
                  <a:outerShdw blurRad="38100" dist="38100" dir="2700000" algn="tl">
                    <a:srgbClr val="000000">
                      <a:alpha val="43137"/>
                    </a:srgbClr>
                  </a:outerShdw>
                </a:effectLst>
                <a:latin typeface="+mj-lt"/>
              </a:rPr>
              <a:t>pilling</a:t>
            </a:r>
            <a:r>
              <a:rPr lang="tr-TR" altLang="zh-CN" sz="2000" dirty="0">
                <a:effectLst>
                  <a:outerShdw blurRad="38100" dist="38100" dir="2700000" algn="tl">
                    <a:srgbClr val="000000">
                      <a:alpha val="43137"/>
                    </a:srgbClr>
                  </a:outerShdw>
                </a:effectLst>
                <a:latin typeface="+mj-lt"/>
              </a:rPr>
              <a:t> direncinin, </a:t>
            </a:r>
          </a:p>
          <a:p>
            <a:pPr lvl="1" algn="just"/>
            <a:r>
              <a:rPr lang="tr-TR" altLang="zh-CN" sz="2000" dirty="0">
                <a:effectLst>
                  <a:outerShdw blurRad="38100" dist="38100" dir="2700000" algn="tl">
                    <a:srgbClr val="000000">
                      <a:alpha val="43137"/>
                    </a:srgbClr>
                  </a:outerShdw>
                </a:effectLst>
                <a:latin typeface="+mj-lt"/>
              </a:rPr>
              <a:t>ısı tutma kapasitesinin, </a:t>
            </a:r>
          </a:p>
          <a:p>
            <a:pPr lvl="1" algn="just"/>
            <a:r>
              <a:rPr lang="tr-TR" altLang="zh-CN" sz="2000" dirty="0">
                <a:effectLst>
                  <a:outerShdw blurRad="38100" dist="38100" dir="2700000" algn="tl">
                    <a:srgbClr val="000000">
                      <a:alpha val="43137"/>
                    </a:srgbClr>
                  </a:outerShdw>
                </a:effectLst>
                <a:latin typeface="+mj-lt"/>
              </a:rPr>
              <a:t>su buharı geçirgenliğinin, </a:t>
            </a:r>
          </a:p>
          <a:p>
            <a:pPr lvl="1" algn="just"/>
            <a:r>
              <a:rPr lang="tr-TR" altLang="zh-CN" sz="2000" dirty="0">
                <a:effectLst>
                  <a:outerShdw blurRad="38100" dist="38100" dir="2700000" algn="tl">
                    <a:srgbClr val="000000">
                      <a:alpha val="43137"/>
                    </a:srgbClr>
                  </a:outerShdw>
                </a:effectLst>
                <a:latin typeface="+mj-lt"/>
              </a:rPr>
              <a:t>yüzey sürtünme katsayısının arttığı, </a:t>
            </a:r>
          </a:p>
          <a:p>
            <a:pPr lvl="1" algn="just"/>
            <a:r>
              <a:rPr lang="tr-TR" altLang="zh-CN" sz="2000" dirty="0">
                <a:effectLst>
                  <a:outerShdw blurRad="38100" dist="38100" dir="2700000" algn="tl">
                    <a:srgbClr val="000000">
                      <a:alpha val="43137"/>
                    </a:srgbClr>
                  </a:outerShdw>
                </a:effectLst>
                <a:latin typeface="+mj-lt"/>
              </a:rPr>
              <a:t>mukavemette önemli bir değişmenin olmadığı gözlenmiştir. </a:t>
            </a:r>
            <a:endParaRPr lang="tr-TR" altLang="en-US" sz="2000" dirty="0">
              <a:effectLst>
                <a:outerShdw blurRad="38100" dist="38100" dir="2700000" algn="tl">
                  <a:srgbClr val="000000">
                    <a:alpha val="43137"/>
                  </a:srgbClr>
                </a:outerShdw>
              </a:effectLst>
              <a:latin typeface="+mj-lt"/>
            </a:endParaRPr>
          </a:p>
        </p:txBody>
      </p:sp>
      <p:sp>
        <p:nvSpPr>
          <p:cNvPr id="2" name="Metin kutusu 1">
            <a:extLst>
              <a:ext uri="{FF2B5EF4-FFF2-40B4-BE49-F238E27FC236}">
                <a16:creationId xmlns:a16="http://schemas.microsoft.com/office/drawing/2014/main" id="{1C575DE3-E5FB-E64B-1BE6-34898B64A537}"/>
              </a:ext>
            </a:extLst>
          </p:cNvPr>
          <p:cNvSpPr txBox="1"/>
          <p:nvPr/>
        </p:nvSpPr>
        <p:spPr>
          <a:xfrm>
            <a:off x="11770589" y="6393129"/>
            <a:ext cx="421412" cy="464871"/>
          </a:xfrm>
          <a:prstGeom prst="rect">
            <a:avLst/>
          </a:prstGeom>
          <a:noFill/>
        </p:spPr>
        <p:txBody>
          <a:bodyPr wrap="square">
            <a:spAutoFit/>
          </a:bodyPr>
          <a:lstStyle/>
          <a:p>
            <a:pPr marR="0" lvl="0" algn="just">
              <a:lnSpc>
                <a:spcPct val="150000"/>
              </a:lnSpc>
              <a:spcBef>
                <a:spcPts val="0"/>
              </a:spcBef>
              <a:spcAft>
                <a:spcPts val="0"/>
              </a:spcAft>
            </a:pPr>
            <a:r>
              <a:rPr lang="tr-TR" sz="18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89</a:t>
            </a:r>
          </a:p>
        </p:txBody>
      </p:sp>
      <p:sp>
        <p:nvSpPr>
          <p:cNvPr id="3" name="Başlık 1">
            <a:extLst>
              <a:ext uri="{FF2B5EF4-FFF2-40B4-BE49-F238E27FC236}">
                <a16:creationId xmlns:a16="http://schemas.microsoft.com/office/drawing/2014/main" id="{2DC311D5-906A-C2A7-5D05-503619B326D3}"/>
              </a:ext>
            </a:extLst>
          </p:cNvPr>
          <p:cNvSpPr>
            <a:spLocks noGrp="1"/>
          </p:cNvSpPr>
          <p:nvPr>
            <p:ph type="title"/>
          </p:nvPr>
        </p:nvSpPr>
        <p:spPr>
          <a:xfrm>
            <a:off x="0" y="413654"/>
            <a:ext cx="4030683" cy="1325563"/>
          </a:xfrm>
        </p:spPr>
        <p:txBody>
          <a:bodyPr>
            <a:noAutofit/>
          </a:bodyPr>
          <a:lstStyle/>
          <a:p>
            <a:r>
              <a:rPr lang="tr-TR" sz="5000" dirty="0">
                <a:solidFill>
                  <a:srgbClr val="FF0000"/>
                </a:solidFill>
                <a:effectLst>
                  <a:outerShdw blurRad="38100" dist="38100" dir="2700000" algn="tl">
                    <a:srgbClr val="000000">
                      <a:alpha val="43137"/>
                    </a:srgbClr>
                  </a:outerShdw>
                </a:effectLst>
                <a:latin typeface="+mn-lt"/>
                <a:ea typeface="+mn-ea"/>
                <a:cs typeface="+mn-cs"/>
              </a:rPr>
              <a:t>Örnek Çalışmalar</a:t>
            </a:r>
            <a:br>
              <a:rPr lang="tr-TR" sz="5000" dirty="0"/>
            </a:br>
            <a:endParaRPr lang="en-US" sz="5000" dirty="0"/>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D6B5BAF-C2DE-55C0-BB8E-1A77E1F5EDAB}"/>
              </a:ext>
            </a:extLst>
          </p:cNvPr>
          <p:cNvSpPr>
            <a:spLocks noGrp="1"/>
          </p:cNvSpPr>
          <p:nvPr>
            <p:ph type="title"/>
          </p:nvPr>
        </p:nvSpPr>
        <p:spPr>
          <a:xfrm>
            <a:off x="838200" y="2925722"/>
            <a:ext cx="10515600" cy="1325563"/>
          </a:xfrm>
        </p:spPr>
        <p:txBody>
          <a:bodyPr/>
          <a:lstStyle/>
          <a:p>
            <a:pPr marR="0" lvl="0" algn="just">
              <a:lnSpc>
                <a:spcPct val="150000"/>
              </a:lnSpc>
              <a:spcBef>
                <a:spcPts val="0"/>
              </a:spcBef>
              <a:spcAft>
                <a:spcPts val="0"/>
              </a:spcAft>
            </a:pPr>
            <a:r>
              <a:rPr lang="tr-TR" sz="44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8. </a:t>
            </a:r>
            <a:r>
              <a:rPr lang="en-US" sz="4400" b="1" dirty="0" err="1">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Plazma</a:t>
            </a:r>
            <a:r>
              <a:rPr lang="en-US" sz="44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a:t>
            </a:r>
            <a:r>
              <a:rPr lang="tr-TR" sz="44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İ</a:t>
            </a:r>
            <a:r>
              <a:rPr lang="en-US" sz="4400" b="1" dirty="0" err="1">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şlem</a:t>
            </a:r>
            <a:r>
              <a:rPr lang="en-US" sz="44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a:t>
            </a:r>
            <a:r>
              <a:rPr lang="en-US" sz="4400" b="1" dirty="0" err="1">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Tasar</a:t>
            </a:r>
            <a:r>
              <a:rPr lang="tr-TR" sz="44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ı</a:t>
            </a:r>
            <a:r>
              <a:rPr lang="en-US" sz="44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m</a:t>
            </a:r>
            <a:r>
              <a:rPr lang="tr-TR" sz="44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ı</a:t>
            </a:r>
            <a:endParaRPr lang="en-US" sz="44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sp>
        <p:nvSpPr>
          <p:cNvPr id="3" name="Metin kutusu 2">
            <a:extLst>
              <a:ext uri="{FF2B5EF4-FFF2-40B4-BE49-F238E27FC236}">
                <a16:creationId xmlns:a16="http://schemas.microsoft.com/office/drawing/2014/main" id="{7A0CDC5D-6A41-7699-F6C5-CD8026F52F80}"/>
              </a:ext>
            </a:extLst>
          </p:cNvPr>
          <p:cNvSpPr txBox="1"/>
          <p:nvPr/>
        </p:nvSpPr>
        <p:spPr>
          <a:xfrm>
            <a:off x="11770589" y="6393129"/>
            <a:ext cx="421412" cy="464871"/>
          </a:xfrm>
          <a:prstGeom prst="rect">
            <a:avLst/>
          </a:prstGeom>
          <a:noFill/>
        </p:spPr>
        <p:txBody>
          <a:bodyPr wrap="square">
            <a:spAutoFit/>
          </a:bodyPr>
          <a:lstStyle/>
          <a:p>
            <a:pPr marR="0" lvl="0" algn="just">
              <a:lnSpc>
                <a:spcPct val="150000"/>
              </a:lnSpc>
              <a:spcBef>
                <a:spcPts val="0"/>
              </a:spcBef>
              <a:spcAft>
                <a:spcPts val="0"/>
              </a:spcAft>
            </a:pPr>
            <a:r>
              <a:rPr lang="tr-TR" sz="18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90</a:t>
            </a:r>
          </a:p>
        </p:txBody>
      </p:sp>
    </p:spTree>
    <p:extLst>
      <p:ext uri="{BB962C8B-B14F-4D97-AF65-F5344CB8AC3E}">
        <p14:creationId xmlns:p14="http://schemas.microsoft.com/office/powerpoint/2010/main" val="359029665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up 12">
            <a:extLst>
              <a:ext uri="{FF2B5EF4-FFF2-40B4-BE49-F238E27FC236}">
                <a16:creationId xmlns:a16="http://schemas.microsoft.com/office/drawing/2014/main" id="{1DCBB3A9-B558-E08E-3283-63EA3BAE9A68}"/>
              </a:ext>
            </a:extLst>
          </p:cNvPr>
          <p:cNvGrpSpPr/>
          <p:nvPr/>
        </p:nvGrpSpPr>
        <p:grpSpPr>
          <a:xfrm>
            <a:off x="1531915" y="1757547"/>
            <a:ext cx="8787743" cy="4435436"/>
            <a:chOff x="1531915" y="1757547"/>
            <a:chExt cx="8787743" cy="4435436"/>
          </a:xfrm>
        </p:grpSpPr>
        <p:sp>
          <p:nvSpPr>
            <p:cNvPr id="4" name="Dikdörtgen: Köşeleri Yuvarlatılmış 3">
              <a:extLst>
                <a:ext uri="{FF2B5EF4-FFF2-40B4-BE49-F238E27FC236}">
                  <a16:creationId xmlns:a16="http://schemas.microsoft.com/office/drawing/2014/main" id="{B5355328-FE04-3881-359A-BDEB3F49BE73}"/>
                </a:ext>
              </a:extLst>
            </p:cNvPr>
            <p:cNvSpPr/>
            <p:nvPr/>
          </p:nvSpPr>
          <p:spPr>
            <a:xfrm>
              <a:off x="1531916" y="1757547"/>
              <a:ext cx="2624447" cy="1092530"/>
            </a:xfrm>
            <a:prstGeom prst="roundRect">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tr-TR" dirty="0">
                  <a:solidFill>
                    <a:schemeClr val="tx1"/>
                  </a:solidFill>
                </a:rPr>
                <a:t>Sorun nedir?</a:t>
              </a:r>
            </a:p>
          </p:txBody>
        </p:sp>
        <p:sp>
          <p:nvSpPr>
            <p:cNvPr id="5" name="Dikdörtgen: Köşeleri Yuvarlatılmış 4">
              <a:extLst>
                <a:ext uri="{FF2B5EF4-FFF2-40B4-BE49-F238E27FC236}">
                  <a16:creationId xmlns:a16="http://schemas.microsoft.com/office/drawing/2014/main" id="{935D5A1F-3B07-642B-5654-92B81E8C09B0}"/>
                </a:ext>
              </a:extLst>
            </p:cNvPr>
            <p:cNvSpPr/>
            <p:nvPr/>
          </p:nvSpPr>
          <p:spPr>
            <a:xfrm>
              <a:off x="1584365" y="3429000"/>
              <a:ext cx="2571998" cy="1092530"/>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tr-TR" dirty="0">
                  <a:solidFill>
                    <a:schemeClr val="tx1"/>
                  </a:solidFill>
                </a:rPr>
                <a:t>Hangi tekstil formuna işlem yapılacak?</a:t>
              </a:r>
            </a:p>
          </p:txBody>
        </p:sp>
        <p:sp>
          <p:nvSpPr>
            <p:cNvPr id="6" name="Dikdörtgen: Köşeleri Yuvarlatılmış 5">
              <a:extLst>
                <a:ext uri="{FF2B5EF4-FFF2-40B4-BE49-F238E27FC236}">
                  <a16:creationId xmlns:a16="http://schemas.microsoft.com/office/drawing/2014/main" id="{8CC09F9E-423C-CD24-81AC-F42FC20FFA61}"/>
                </a:ext>
              </a:extLst>
            </p:cNvPr>
            <p:cNvSpPr/>
            <p:nvPr/>
          </p:nvSpPr>
          <p:spPr>
            <a:xfrm>
              <a:off x="4581895" y="3411189"/>
              <a:ext cx="2624448" cy="1092530"/>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tr-TR" dirty="0">
                  <a:solidFill>
                    <a:schemeClr val="tx1"/>
                  </a:solidFill>
                </a:rPr>
                <a:t>Hangi lif veya lif karışımına işlem yapılacak? </a:t>
              </a:r>
            </a:p>
          </p:txBody>
        </p:sp>
        <p:sp>
          <p:nvSpPr>
            <p:cNvPr id="7" name="Dikdörtgen: Köşeleri Yuvarlatılmış 6">
              <a:extLst>
                <a:ext uri="{FF2B5EF4-FFF2-40B4-BE49-F238E27FC236}">
                  <a16:creationId xmlns:a16="http://schemas.microsoft.com/office/drawing/2014/main" id="{51CC29EC-088E-9201-E7FE-4AB3F87C5B8B}"/>
                </a:ext>
              </a:extLst>
            </p:cNvPr>
            <p:cNvSpPr/>
            <p:nvPr/>
          </p:nvSpPr>
          <p:spPr>
            <a:xfrm>
              <a:off x="4546270" y="1757547"/>
              <a:ext cx="2624447" cy="1092530"/>
            </a:xfrm>
            <a:prstGeom prst="roundRect">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tr-TR" dirty="0">
                  <a:solidFill>
                    <a:schemeClr val="tx1"/>
                  </a:solidFill>
                </a:rPr>
                <a:t>Neden Plazma İşlemine İhtiyaç Var?</a:t>
              </a:r>
            </a:p>
            <a:p>
              <a:pPr algn="ctr"/>
              <a:endParaRPr lang="tr-TR" dirty="0">
                <a:solidFill>
                  <a:schemeClr val="tx1"/>
                </a:solidFill>
              </a:endParaRPr>
            </a:p>
          </p:txBody>
        </p:sp>
        <p:sp>
          <p:nvSpPr>
            <p:cNvPr id="8" name="Dikdörtgen: Köşeleri Yuvarlatılmış 7">
              <a:extLst>
                <a:ext uri="{FF2B5EF4-FFF2-40B4-BE49-F238E27FC236}">
                  <a16:creationId xmlns:a16="http://schemas.microsoft.com/office/drawing/2014/main" id="{41BB1239-6186-F115-48B3-0B874C8C3BC8}"/>
                </a:ext>
              </a:extLst>
            </p:cNvPr>
            <p:cNvSpPr/>
            <p:nvPr/>
          </p:nvSpPr>
          <p:spPr>
            <a:xfrm>
              <a:off x="7695210" y="1757547"/>
              <a:ext cx="2624447" cy="1092530"/>
            </a:xfrm>
            <a:prstGeom prst="roundRect">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tr-TR" dirty="0">
                  <a:solidFill>
                    <a:schemeClr val="tx1"/>
                  </a:solidFill>
                </a:rPr>
                <a:t>Hangi özelliklerin değişmesi hedefleniyor?</a:t>
              </a:r>
            </a:p>
          </p:txBody>
        </p:sp>
        <p:sp>
          <p:nvSpPr>
            <p:cNvPr id="9" name="Dikdörtgen: Köşeleri Yuvarlatılmış 8">
              <a:extLst>
                <a:ext uri="{FF2B5EF4-FFF2-40B4-BE49-F238E27FC236}">
                  <a16:creationId xmlns:a16="http://schemas.microsoft.com/office/drawing/2014/main" id="{09EF979E-9A89-84E4-488E-66A3668AE839}"/>
                </a:ext>
              </a:extLst>
            </p:cNvPr>
            <p:cNvSpPr/>
            <p:nvPr/>
          </p:nvSpPr>
          <p:spPr>
            <a:xfrm>
              <a:off x="7695210" y="3429000"/>
              <a:ext cx="2624447" cy="1092530"/>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tr-TR" dirty="0">
                  <a:solidFill>
                    <a:schemeClr val="tx1"/>
                  </a:solidFill>
                </a:rPr>
                <a:t>Değişecek özelliklere ilişkin başarı hedefleri nelerdir?</a:t>
              </a:r>
            </a:p>
          </p:txBody>
        </p:sp>
        <p:sp>
          <p:nvSpPr>
            <p:cNvPr id="10" name="Dikdörtgen: Köşeleri Yuvarlatılmış 9">
              <a:extLst>
                <a:ext uri="{FF2B5EF4-FFF2-40B4-BE49-F238E27FC236}">
                  <a16:creationId xmlns:a16="http://schemas.microsoft.com/office/drawing/2014/main" id="{D2709D6A-6F33-D299-BAFF-DC98CDD5EC7B}"/>
                </a:ext>
              </a:extLst>
            </p:cNvPr>
            <p:cNvSpPr/>
            <p:nvPr/>
          </p:nvSpPr>
          <p:spPr>
            <a:xfrm>
              <a:off x="1531915" y="5100453"/>
              <a:ext cx="2624448" cy="1092530"/>
            </a:xfrm>
            <a:prstGeom prst="roundRect">
              <a:avLst/>
            </a:prstGeom>
          </p:spPr>
          <p:style>
            <a:lnRef idx="0">
              <a:schemeClr val="accent4"/>
            </a:lnRef>
            <a:fillRef idx="3">
              <a:schemeClr val="accent4"/>
            </a:fillRef>
            <a:effectRef idx="3">
              <a:schemeClr val="accent4"/>
            </a:effectRef>
            <a:fontRef idx="minor">
              <a:schemeClr val="lt1"/>
            </a:fontRef>
          </p:style>
          <p:txBody>
            <a:bodyPr rtlCol="0" anchor="ctr"/>
            <a:lstStyle/>
            <a:p>
              <a:pPr algn="ctr"/>
              <a:r>
                <a:rPr lang="tr-TR" dirty="0">
                  <a:solidFill>
                    <a:schemeClr val="tx1"/>
                  </a:solidFill>
                </a:rPr>
                <a:t>Plazma cihazımızın özellikleri nedir?</a:t>
              </a:r>
            </a:p>
          </p:txBody>
        </p:sp>
        <p:sp>
          <p:nvSpPr>
            <p:cNvPr id="11" name="Dikdörtgen: Köşeleri Yuvarlatılmış 10">
              <a:extLst>
                <a:ext uri="{FF2B5EF4-FFF2-40B4-BE49-F238E27FC236}">
                  <a16:creationId xmlns:a16="http://schemas.microsoft.com/office/drawing/2014/main" id="{E5C6CEC8-D911-9DC3-3C39-3536FFFBA800}"/>
                </a:ext>
              </a:extLst>
            </p:cNvPr>
            <p:cNvSpPr/>
            <p:nvPr/>
          </p:nvSpPr>
          <p:spPr>
            <a:xfrm>
              <a:off x="4581895" y="5100453"/>
              <a:ext cx="2624448" cy="1092530"/>
            </a:xfrm>
            <a:prstGeom prst="roundRect">
              <a:avLst/>
            </a:prstGeom>
          </p:spPr>
          <p:style>
            <a:lnRef idx="0">
              <a:schemeClr val="accent4"/>
            </a:lnRef>
            <a:fillRef idx="3">
              <a:schemeClr val="accent4"/>
            </a:fillRef>
            <a:effectRef idx="3">
              <a:schemeClr val="accent4"/>
            </a:effectRef>
            <a:fontRef idx="minor">
              <a:schemeClr val="lt1"/>
            </a:fontRef>
          </p:style>
          <p:txBody>
            <a:bodyPr rtlCol="0" anchor="ctr"/>
            <a:lstStyle/>
            <a:p>
              <a:pPr algn="ctr"/>
              <a:r>
                <a:rPr lang="tr-TR" dirty="0">
                  <a:solidFill>
                    <a:schemeClr val="tx1"/>
                  </a:solidFill>
                </a:rPr>
                <a:t>Proses aşamaları nedir?</a:t>
              </a:r>
            </a:p>
          </p:txBody>
        </p:sp>
        <p:sp>
          <p:nvSpPr>
            <p:cNvPr id="12" name="Dikdörtgen: Köşeleri Yuvarlatılmış 11">
              <a:extLst>
                <a:ext uri="{FF2B5EF4-FFF2-40B4-BE49-F238E27FC236}">
                  <a16:creationId xmlns:a16="http://schemas.microsoft.com/office/drawing/2014/main" id="{26897226-01B0-A8E9-5C3E-981C61F98387}"/>
                </a:ext>
              </a:extLst>
            </p:cNvPr>
            <p:cNvSpPr/>
            <p:nvPr/>
          </p:nvSpPr>
          <p:spPr>
            <a:xfrm>
              <a:off x="7695210" y="5100453"/>
              <a:ext cx="2624448" cy="1092530"/>
            </a:xfrm>
            <a:prstGeom prst="roundRect">
              <a:avLst/>
            </a:prstGeom>
          </p:spPr>
          <p:style>
            <a:lnRef idx="0">
              <a:schemeClr val="accent4"/>
            </a:lnRef>
            <a:fillRef idx="3">
              <a:schemeClr val="accent4"/>
            </a:fillRef>
            <a:effectRef idx="3">
              <a:schemeClr val="accent4"/>
            </a:effectRef>
            <a:fontRef idx="minor">
              <a:schemeClr val="lt1"/>
            </a:fontRef>
          </p:style>
          <p:txBody>
            <a:bodyPr rtlCol="0" anchor="ctr"/>
            <a:lstStyle/>
            <a:p>
              <a:pPr algn="ctr"/>
              <a:r>
                <a:rPr lang="tr-TR" dirty="0">
                  <a:solidFill>
                    <a:schemeClr val="tx1"/>
                  </a:solidFill>
                </a:rPr>
                <a:t>Karakterizasyonda kullanılacak yöntemler nedir?</a:t>
              </a:r>
            </a:p>
          </p:txBody>
        </p:sp>
      </p:grpSp>
      <p:sp>
        <p:nvSpPr>
          <p:cNvPr id="2" name="Metin kutusu 1">
            <a:extLst>
              <a:ext uri="{FF2B5EF4-FFF2-40B4-BE49-F238E27FC236}">
                <a16:creationId xmlns:a16="http://schemas.microsoft.com/office/drawing/2014/main" id="{9256325C-BD7E-32C0-5F3A-EE0BFBB22E96}"/>
              </a:ext>
            </a:extLst>
          </p:cNvPr>
          <p:cNvSpPr txBox="1"/>
          <p:nvPr/>
        </p:nvSpPr>
        <p:spPr>
          <a:xfrm>
            <a:off x="11770589" y="6393129"/>
            <a:ext cx="421412" cy="464871"/>
          </a:xfrm>
          <a:prstGeom prst="rect">
            <a:avLst/>
          </a:prstGeom>
          <a:noFill/>
        </p:spPr>
        <p:txBody>
          <a:bodyPr wrap="square">
            <a:spAutoFit/>
          </a:bodyPr>
          <a:lstStyle/>
          <a:p>
            <a:pPr marR="0" lvl="0" algn="just">
              <a:lnSpc>
                <a:spcPct val="150000"/>
              </a:lnSpc>
              <a:spcBef>
                <a:spcPts val="0"/>
              </a:spcBef>
              <a:spcAft>
                <a:spcPts val="0"/>
              </a:spcAft>
            </a:pPr>
            <a:r>
              <a:rPr lang="tr-TR" sz="18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91</a:t>
            </a:r>
          </a:p>
        </p:txBody>
      </p:sp>
    </p:spTree>
    <p:extLst>
      <p:ext uri="{BB962C8B-B14F-4D97-AF65-F5344CB8AC3E}">
        <p14:creationId xmlns:p14="http://schemas.microsoft.com/office/powerpoint/2010/main" val="78417102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D6B5BAF-C2DE-55C0-BB8E-1A77E1F5EDAB}"/>
              </a:ext>
            </a:extLst>
          </p:cNvPr>
          <p:cNvSpPr>
            <a:spLocks noGrp="1"/>
          </p:cNvSpPr>
          <p:nvPr>
            <p:ph type="title"/>
          </p:nvPr>
        </p:nvSpPr>
        <p:spPr>
          <a:xfrm>
            <a:off x="838200" y="2925722"/>
            <a:ext cx="10515600" cy="1325563"/>
          </a:xfrm>
        </p:spPr>
        <p:txBody>
          <a:bodyPr/>
          <a:lstStyle/>
          <a:p>
            <a:pPr marR="0" lvl="0" algn="just">
              <a:lnSpc>
                <a:spcPct val="150000"/>
              </a:lnSpc>
              <a:spcBef>
                <a:spcPts val="0"/>
              </a:spcBef>
              <a:spcAft>
                <a:spcPts val="800"/>
              </a:spcAft>
            </a:pPr>
            <a:r>
              <a:rPr lang="tr-TR" sz="44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9. </a:t>
            </a:r>
            <a:r>
              <a:rPr lang="en-US" sz="4400" b="1" dirty="0" err="1">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Butexcomp</a:t>
            </a:r>
            <a:r>
              <a:rPr lang="en-US" sz="44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a:t>
            </a:r>
            <a:r>
              <a:rPr lang="en-US" sz="4400" b="1" dirty="0" err="1">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Plazma</a:t>
            </a:r>
            <a:r>
              <a:rPr lang="en-US" sz="44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a:t>
            </a:r>
            <a:r>
              <a:rPr lang="tr-TR" sz="44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İ</a:t>
            </a:r>
            <a:r>
              <a:rPr lang="en-US" sz="4400" b="1" dirty="0" err="1">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şlemi</a:t>
            </a:r>
            <a:endParaRPr lang="en-US" sz="44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sp>
        <p:nvSpPr>
          <p:cNvPr id="3" name="Metin kutusu 2">
            <a:extLst>
              <a:ext uri="{FF2B5EF4-FFF2-40B4-BE49-F238E27FC236}">
                <a16:creationId xmlns:a16="http://schemas.microsoft.com/office/drawing/2014/main" id="{7C90F94B-E4C9-0AEA-769C-194DEE7DD47E}"/>
              </a:ext>
            </a:extLst>
          </p:cNvPr>
          <p:cNvSpPr txBox="1"/>
          <p:nvPr/>
        </p:nvSpPr>
        <p:spPr>
          <a:xfrm>
            <a:off x="11770589" y="6393129"/>
            <a:ext cx="421412" cy="464871"/>
          </a:xfrm>
          <a:prstGeom prst="rect">
            <a:avLst/>
          </a:prstGeom>
          <a:noFill/>
        </p:spPr>
        <p:txBody>
          <a:bodyPr wrap="square">
            <a:spAutoFit/>
          </a:bodyPr>
          <a:lstStyle/>
          <a:p>
            <a:pPr marR="0" lvl="0" algn="just">
              <a:lnSpc>
                <a:spcPct val="150000"/>
              </a:lnSpc>
              <a:spcBef>
                <a:spcPts val="0"/>
              </a:spcBef>
              <a:spcAft>
                <a:spcPts val="0"/>
              </a:spcAft>
            </a:pPr>
            <a:r>
              <a:rPr lang="tr-TR" sz="18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92</a:t>
            </a:r>
          </a:p>
        </p:txBody>
      </p:sp>
    </p:spTree>
    <p:extLst>
      <p:ext uri="{BB962C8B-B14F-4D97-AF65-F5344CB8AC3E}">
        <p14:creationId xmlns:p14="http://schemas.microsoft.com/office/powerpoint/2010/main" val="135122386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descr="metin, iç mekan, duvar, bilgisayar içeren bir resim&#10;&#10;Açıklama otomatik olarak oluşturuldu">
            <a:extLst>
              <a:ext uri="{FF2B5EF4-FFF2-40B4-BE49-F238E27FC236}">
                <a16:creationId xmlns:a16="http://schemas.microsoft.com/office/drawing/2014/main" id="{7895F985-ACBC-EBEF-1244-11F61BD618A1}"/>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3983" r="3107"/>
          <a:stretch/>
        </p:blipFill>
        <p:spPr bwMode="auto">
          <a:xfrm>
            <a:off x="1935510" y="1804563"/>
            <a:ext cx="7339119" cy="4372399"/>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36747173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Resim 4">
            <a:extLst>
              <a:ext uri="{FF2B5EF4-FFF2-40B4-BE49-F238E27FC236}">
                <a16:creationId xmlns:a16="http://schemas.microsoft.com/office/drawing/2014/main" id="{C7D12E6C-F7F9-CD11-6902-C4A122121A8C}"/>
              </a:ext>
            </a:extLst>
          </p:cNvPr>
          <p:cNvPicPr>
            <a:picLocks noChangeAspect="1"/>
          </p:cNvPicPr>
          <p:nvPr/>
        </p:nvPicPr>
        <p:blipFill rotWithShape="1">
          <a:blip r:embed="rId2"/>
          <a:srcRect l="3337" t="2204"/>
          <a:stretch/>
        </p:blipFill>
        <p:spPr>
          <a:xfrm>
            <a:off x="3075709" y="0"/>
            <a:ext cx="6118706" cy="6857999"/>
          </a:xfrm>
          <a:prstGeom prst="rect">
            <a:avLst/>
          </a:prstGeom>
        </p:spPr>
      </p:pic>
    </p:spTree>
    <p:extLst>
      <p:ext uri="{BB962C8B-B14F-4D97-AF65-F5344CB8AC3E}">
        <p14:creationId xmlns:p14="http://schemas.microsoft.com/office/powerpoint/2010/main" val="401863456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7A4F603-749B-B2D8-D41D-9815F9A47816}"/>
              </a:ext>
            </a:extLst>
          </p:cNvPr>
          <p:cNvSpPr>
            <a:spLocks noGrp="1"/>
          </p:cNvSpPr>
          <p:nvPr>
            <p:ph type="title"/>
          </p:nvPr>
        </p:nvSpPr>
        <p:spPr/>
        <p:txBody>
          <a:bodyPr/>
          <a:lstStyle/>
          <a:p>
            <a:endParaRPr lang="en-US"/>
          </a:p>
        </p:txBody>
      </p:sp>
      <p:sp>
        <p:nvSpPr>
          <p:cNvPr id="3" name="İçerik Yer Tutucusu 2">
            <a:extLst>
              <a:ext uri="{FF2B5EF4-FFF2-40B4-BE49-F238E27FC236}">
                <a16:creationId xmlns:a16="http://schemas.microsoft.com/office/drawing/2014/main" id="{1A3CB087-CBC9-9628-A04C-C92F45023729}"/>
              </a:ext>
            </a:extLst>
          </p:cNvPr>
          <p:cNvSpPr>
            <a:spLocks noGrp="1"/>
          </p:cNvSpPr>
          <p:nvPr>
            <p:ph idx="1"/>
          </p:nvPr>
        </p:nvSpPr>
        <p:spPr/>
        <p:txBody>
          <a:bodyPr>
            <a:normAutofit/>
          </a:bodyPr>
          <a:lstStyle/>
          <a:p>
            <a:r>
              <a:rPr lang="tr-TR" b="1" dirty="0"/>
              <a:t>Kaynaklar</a:t>
            </a:r>
          </a:p>
          <a:p>
            <a:r>
              <a:rPr lang="tr-TR" dirty="0"/>
              <a:t>Hatice Aylin Karahan, </a:t>
            </a:r>
            <a:r>
              <a:rPr lang="en-US" dirty="0" err="1"/>
              <a:t>Atmosferik</a:t>
            </a:r>
            <a:r>
              <a:rPr lang="en-US" dirty="0"/>
              <a:t> </a:t>
            </a:r>
            <a:r>
              <a:rPr lang="en-US" dirty="0" err="1"/>
              <a:t>plazma</a:t>
            </a:r>
            <a:r>
              <a:rPr lang="en-US" dirty="0"/>
              <a:t> </a:t>
            </a:r>
            <a:r>
              <a:rPr lang="en-US" dirty="0" err="1"/>
              <a:t>kullanılarak</a:t>
            </a:r>
            <a:r>
              <a:rPr lang="en-US" dirty="0"/>
              <a:t> </a:t>
            </a:r>
            <a:r>
              <a:rPr lang="en-US" dirty="0" err="1"/>
              <a:t>doğal</a:t>
            </a:r>
            <a:r>
              <a:rPr lang="en-US" dirty="0"/>
              <a:t> </a:t>
            </a:r>
            <a:r>
              <a:rPr lang="en-US" dirty="0" err="1"/>
              <a:t>liflerinin</a:t>
            </a:r>
            <a:r>
              <a:rPr lang="en-US" dirty="0"/>
              <a:t> </a:t>
            </a:r>
            <a:r>
              <a:rPr lang="en-US" dirty="0" err="1"/>
              <a:t>yüzeysel</a:t>
            </a:r>
            <a:r>
              <a:rPr lang="en-US" dirty="0"/>
              <a:t> </a:t>
            </a:r>
            <a:r>
              <a:rPr lang="en-US" dirty="0" err="1"/>
              <a:t>özelliklerinin</a:t>
            </a:r>
            <a:r>
              <a:rPr lang="en-US" dirty="0"/>
              <a:t> </a:t>
            </a:r>
            <a:r>
              <a:rPr lang="en-US" dirty="0" err="1"/>
              <a:t>değiştirilmesi</a:t>
            </a:r>
            <a:r>
              <a:rPr lang="en-US" dirty="0"/>
              <a:t> </a:t>
            </a:r>
            <a:r>
              <a:rPr lang="en-US" dirty="0" err="1"/>
              <a:t>üzerine</a:t>
            </a:r>
            <a:r>
              <a:rPr lang="en-US" dirty="0"/>
              <a:t> </a:t>
            </a:r>
            <a:r>
              <a:rPr lang="en-US" dirty="0" err="1"/>
              <a:t>bir</a:t>
            </a:r>
            <a:r>
              <a:rPr lang="en-US" dirty="0"/>
              <a:t> </a:t>
            </a:r>
            <a:r>
              <a:rPr lang="en-US" dirty="0" err="1"/>
              <a:t>araştırma</a:t>
            </a:r>
            <a:r>
              <a:rPr lang="en-US" dirty="0"/>
              <a:t> / A research about changing the surface properties of natural fibers by using atmospheric plasma</a:t>
            </a:r>
            <a:r>
              <a:rPr lang="tr-TR" dirty="0"/>
              <a:t>, Yüksek Lisans Tezi, 2007</a:t>
            </a:r>
          </a:p>
          <a:p>
            <a:r>
              <a:rPr lang="tr-TR" dirty="0">
                <a:hlinkClick r:id="rId2"/>
              </a:rPr>
              <a:t>https://tez.yok.gov.tr/UlusalTezMerkezi/</a:t>
            </a:r>
            <a:endParaRPr lang="tr-TR" dirty="0"/>
          </a:p>
          <a:p>
            <a:r>
              <a:rPr lang="tr-TR" dirty="0"/>
              <a:t>Her görüntünün alındığı web adresi ilgili slaytta bulunmaktadır.</a:t>
            </a:r>
          </a:p>
          <a:p>
            <a:r>
              <a:rPr lang="tr-TR" dirty="0"/>
              <a:t>Bilimsel çalışmalara ait DOI ve benzeri bilgiler ilgili slaytta bulunmaktadır.</a:t>
            </a:r>
          </a:p>
          <a:p>
            <a:endParaRPr lang="en-US" dirty="0"/>
          </a:p>
        </p:txBody>
      </p:sp>
    </p:spTree>
    <p:extLst>
      <p:ext uri="{BB962C8B-B14F-4D97-AF65-F5344CB8AC3E}">
        <p14:creationId xmlns:p14="http://schemas.microsoft.com/office/powerpoint/2010/main" val="230075052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 name="Title 1"/>
          <p:cNvSpPr txBox="1"/>
          <p:nvPr/>
        </p:nvSpPr>
        <p:spPr>
          <a:xfrm>
            <a:off x="715288" y="1922213"/>
            <a:ext cx="10424164" cy="70172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p>
            <a:pPr algn="ctr">
              <a:lnSpc>
                <a:spcPct val="90000"/>
              </a:lnSpc>
              <a:defRPr sz="4400" b="1">
                <a:latin typeface="+mj-lt"/>
                <a:ea typeface="+mj-ea"/>
                <a:cs typeface="+mj-cs"/>
                <a:sym typeface="Calibri"/>
              </a:defRPr>
            </a:pPr>
            <a:r>
              <a:rPr lang="tr-TR" dirty="0"/>
              <a:t>İlginiz İçin </a:t>
            </a:r>
            <a:r>
              <a:rPr dirty="0" err="1"/>
              <a:t>Teşekkür</a:t>
            </a:r>
            <a:r>
              <a:rPr dirty="0"/>
              <a:t> </a:t>
            </a:r>
            <a:r>
              <a:rPr dirty="0" err="1"/>
              <a:t>Ederiz</a:t>
            </a:r>
            <a:r>
              <a:rPr dirty="0"/>
              <a:t>!</a:t>
            </a:r>
            <a:r>
              <a:rPr u="none" dirty="0">
                <a:solidFill>
                  <a:srgbClr val="000000"/>
                </a:solidFill>
                <a:uFillTx/>
              </a:rPr>
              <a:t> </a:t>
            </a:r>
          </a:p>
        </p:txBody>
      </p:sp>
      <p:sp>
        <p:nvSpPr>
          <p:cNvPr id="2" name="Slide Number Placeholder 1">
            <a:extLst>
              <a:ext uri="{FF2B5EF4-FFF2-40B4-BE49-F238E27FC236}">
                <a16:creationId xmlns:a16="http://schemas.microsoft.com/office/drawing/2014/main" id="{0EE9406F-2CCE-D940-6796-9512DA74D087}"/>
              </a:ext>
            </a:extLst>
          </p:cNvPr>
          <p:cNvSpPr>
            <a:spLocks noGrp="1"/>
          </p:cNvSpPr>
          <p:nvPr>
            <p:ph type="sldNum" sz="quarter" idx="2"/>
          </p:nvPr>
        </p:nvSpPr>
        <p:spPr>
          <a:xfrm>
            <a:off x="8478978" y="6232199"/>
            <a:ext cx="258623" cy="248303"/>
          </a:xfrm>
          <a:prstGeom prst="rect">
            <a:avLst/>
          </a:prstGeom>
          <a:ln w="12700">
            <a:miter lim="400000"/>
          </a:ln>
        </p:spPr>
        <p:txBody>
          <a:bodyPr wrap="none" lIns="45718" tIns="45718" rIns="45718" bIns="45718"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888888"/>
                </a:solidFill>
                <a:effectLst/>
                <a:uFillTx/>
                <a:latin typeface="+mj-lt"/>
                <a:ea typeface="+mj-ea"/>
                <a:cs typeface="+mj-cs"/>
                <a:sym typeface="Calibri"/>
              </a:defRPr>
            </a:lvl1pPr>
            <a:lvl2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2pPr>
            <a:lvl3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3pPr>
            <a:lvl4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4pPr>
            <a:lvl5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5pPr>
            <a:lvl6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6pPr>
            <a:lvl7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7pPr>
            <a:lvl8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8pPr>
            <a:lvl9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9pPr>
          </a:lstStyle>
          <a:p>
            <a:fld id="{86CB4B4D-7CA3-9044-876B-883B54F8677D}" type="slidenum">
              <a:rPr lang="tr-TR" smtClean="0"/>
              <a:pPr/>
              <a:t>92</a:t>
            </a:fld>
            <a:endParaRPr lang="en-TR"/>
          </a:p>
        </p:txBody>
      </p:sp>
      <p:pic>
        <p:nvPicPr>
          <p:cNvPr id="3" name="Resim 2" descr="metin içeren bir resim&#10;&#10;Açıklama otomatik olarak oluşturuldu">
            <a:extLst>
              <a:ext uri="{FF2B5EF4-FFF2-40B4-BE49-F238E27FC236}">
                <a16:creationId xmlns:a16="http://schemas.microsoft.com/office/drawing/2014/main" id="{62A00098-CD9E-EBF9-6676-453C479BF7E4}"/>
              </a:ext>
            </a:extLst>
          </p:cNvPr>
          <p:cNvPicPr>
            <a:picLocks noChangeAspect="1"/>
          </p:cNvPicPr>
          <p:nvPr/>
        </p:nvPicPr>
        <p:blipFill>
          <a:blip r:embed="rId3"/>
          <a:stretch>
            <a:fillRect/>
          </a:stretch>
        </p:blipFill>
        <p:spPr>
          <a:xfrm>
            <a:off x="3375762" y="3429000"/>
            <a:ext cx="5103216" cy="2547579"/>
          </a:xfrm>
          <a:prstGeom prst="rect">
            <a:avLst/>
          </a:prstGeom>
        </p:spPr>
      </p:pic>
      <p:sp>
        <p:nvSpPr>
          <p:cNvPr id="4" name="Title 1">
            <a:extLst>
              <a:ext uri="{FF2B5EF4-FFF2-40B4-BE49-F238E27FC236}">
                <a16:creationId xmlns:a16="http://schemas.microsoft.com/office/drawing/2014/main" id="{B485CE3D-2EAC-FF17-55BE-096B24A2335D}"/>
              </a:ext>
            </a:extLst>
          </p:cNvPr>
          <p:cNvSpPr txBox="1"/>
          <p:nvPr/>
        </p:nvSpPr>
        <p:spPr>
          <a:xfrm>
            <a:off x="2734548" y="2658384"/>
            <a:ext cx="6003053" cy="97872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8" tIns="45718" rIns="45718" bIns="45718">
            <a:spAutoFit/>
          </a:bodyPr>
          <a:lstStyle/>
          <a:p>
            <a:pPr algn="ctr">
              <a:lnSpc>
                <a:spcPct val="90000"/>
              </a:lnSpc>
              <a:defRPr sz="4400" b="1">
                <a:latin typeface="+mj-lt"/>
                <a:ea typeface="+mj-ea"/>
                <a:cs typeface="+mj-cs"/>
                <a:sym typeface="Calibri"/>
              </a:defRPr>
            </a:pPr>
            <a:r>
              <a:rPr lang="tr-TR" sz="3200" dirty="0"/>
              <a:t>E-Mail: </a:t>
            </a:r>
            <a:r>
              <a:rPr lang="tr-TR" sz="3200" dirty="0" err="1">
                <a:solidFill>
                  <a:srgbClr val="0000FF"/>
                </a:solidFill>
                <a:uFill>
                  <a:solidFill>
                    <a:srgbClr val="0000FF"/>
                  </a:solidFill>
                </a:uFill>
                <a:hlinkClick r:id="rId4"/>
              </a:rPr>
              <a:t>info@butexcomp.</a:t>
            </a:r>
            <a:r>
              <a:rPr lang="tr-TR" sz="3200" dirty="0" err="1">
                <a:solidFill>
                  <a:srgbClr val="0000FF"/>
                </a:solidFill>
                <a:uFill>
                  <a:solidFill>
                    <a:srgbClr val="0000FF"/>
                  </a:solidFill>
                </a:uFill>
              </a:rPr>
              <a:t>com</a:t>
            </a:r>
            <a:endParaRPr lang="tr-TR" sz="3200" dirty="0">
              <a:solidFill>
                <a:srgbClr val="0000FF"/>
              </a:solidFill>
              <a:uFill>
                <a:solidFill>
                  <a:srgbClr val="0000FF"/>
                </a:solidFill>
              </a:uFill>
            </a:endParaRPr>
          </a:p>
          <a:p>
            <a:pPr algn="ctr">
              <a:lnSpc>
                <a:spcPct val="90000"/>
              </a:lnSpc>
              <a:defRPr sz="4400" b="1">
                <a:latin typeface="+mj-lt"/>
                <a:ea typeface="+mj-ea"/>
                <a:cs typeface="+mj-cs"/>
                <a:sym typeface="Calibri"/>
              </a:defRPr>
            </a:pPr>
            <a:endParaRPr sz="3200" u="none" dirty="0">
              <a:solidFill>
                <a:srgbClr val="000000"/>
              </a:solidFill>
              <a:uFillTx/>
            </a:endParaRPr>
          </a:p>
        </p:txBody>
      </p:sp>
      <p:sp>
        <p:nvSpPr>
          <p:cNvPr id="5" name="Metin kutusu 4">
            <a:extLst>
              <a:ext uri="{FF2B5EF4-FFF2-40B4-BE49-F238E27FC236}">
                <a16:creationId xmlns:a16="http://schemas.microsoft.com/office/drawing/2014/main" id="{9F35CEBE-49E8-E727-2E93-33AD59A1BFE8}"/>
              </a:ext>
            </a:extLst>
          </p:cNvPr>
          <p:cNvSpPr txBox="1"/>
          <p:nvPr/>
        </p:nvSpPr>
        <p:spPr>
          <a:xfrm>
            <a:off x="11770589" y="6393129"/>
            <a:ext cx="421412" cy="464871"/>
          </a:xfrm>
          <a:prstGeom prst="rect">
            <a:avLst/>
          </a:prstGeom>
          <a:noFill/>
        </p:spPr>
        <p:txBody>
          <a:bodyPr wrap="square">
            <a:spAutoFit/>
          </a:bodyPr>
          <a:lstStyle/>
          <a:p>
            <a:pPr marR="0" lvl="0" algn="just">
              <a:lnSpc>
                <a:spcPct val="150000"/>
              </a:lnSpc>
              <a:spcBef>
                <a:spcPts val="0"/>
              </a:spcBef>
              <a:spcAft>
                <a:spcPts val="0"/>
              </a:spcAft>
            </a:pPr>
            <a:r>
              <a:rPr lang="tr-TR" sz="18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93</a:t>
            </a:r>
          </a:p>
        </p:txBody>
      </p:sp>
    </p:spTree>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3611</TotalTime>
  <Words>3750</Words>
  <Application>Microsoft Office PowerPoint</Application>
  <PresentationFormat>Geniş ekran</PresentationFormat>
  <Paragraphs>581</Paragraphs>
  <Slides>92</Slides>
  <Notes>26</Notes>
  <HiddenSlides>0</HiddenSlides>
  <MMClips>0</MMClips>
  <ScaleCrop>false</ScaleCrop>
  <HeadingPairs>
    <vt:vector size="8" baseType="variant">
      <vt:variant>
        <vt:lpstr>Kullanılan Yazı Tipleri</vt:lpstr>
      </vt:variant>
      <vt:variant>
        <vt:i4>9</vt:i4>
      </vt:variant>
      <vt:variant>
        <vt:lpstr>Tema</vt:lpstr>
      </vt:variant>
      <vt:variant>
        <vt:i4>1</vt:i4>
      </vt:variant>
      <vt:variant>
        <vt:lpstr>Eklenmiş OLE Hizmet Programları</vt:lpstr>
      </vt:variant>
      <vt:variant>
        <vt:i4>1</vt:i4>
      </vt:variant>
      <vt:variant>
        <vt:lpstr>Slayt Başlıkları</vt:lpstr>
      </vt:variant>
      <vt:variant>
        <vt:i4>92</vt:i4>
      </vt:variant>
    </vt:vector>
  </HeadingPairs>
  <TitlesOfParts>
    <vt:vector size="103" baseType="lpstr">
      <vt:lpstr>-apple-system</vt:lpstr>
      <vt:lpstr>Arial</vt:lpstr>
      <vt:lpstr>Calibri</vt:lpstr>
      <vt:lpstr>Comic Sans MS</vt:lpstr>
      <vt:lpstr>Inter Var</vt:lpstr>
      <vt:lpstr>inherit</vt:lpstr>
      <vt:lpstr>NexusSans</vt:lpstr>
      <vt:lpstr>Tahoma</vt:lpstr>
      <vt:lpstr>Wingdings</vt:lpstr>
      <vt:lpstr>Office Teması</vt:lpstr>
      <vt:lpstr>Bit Eşlem Resmi</vt:lpstr>
      <vt:lpstr>“Kompozit Malzeme ve Teknik Tekstil Prototip Üretim ve Uygulama Merkezi” Teknik Destek Projesi  PLAZMA TEKNOLOJİSİ ve TEKSTİL ENDÜSTRİSİNDE KULANIMI  Doç. Dr. Hatice Aylin KARAHAN TOPRAKÇI</vt:lpstr>
      <vt:lpstr>PLAZMA TEKNOLOJİSİ ve TEKSTİL ENDÜSTRİSİNDE KULANIMI  Doç. Dr. Hatice Aylin KARAHAN TOPRAKÇI aylin.toprakci@yalova.edu.tr   </vt:lpstr>
      <vt:lpstr>PowerPoint Sunusu</vt:lpstr>
      <vt:lpstr>1. Plazma Bilimi ve Teknolojisi</vt:lpstr>
      <vt:lpstr>PowerPoint Sunusu</vt:lpstr>
      <vt:lpstr>PowerPoint Sunusu</vt:lpstr>
      <vt:lpstr>PowerPoint Sunusu</vt:lpstr>
      <vt:lpstr>PowerPoint Sunusu</vt:lpstr>
      <vt:lpstr>PowerPoint Sunusu</vt:lpstr>
      <vt:lpstr>TEKSTİL MATERYALLERİNİN YÜZEY MODİFİKASYONUNDA KULLANILAN YÖNTEMLER </vt:lpstr>
      <vt:lpstr>PowerPoint Sunusu</vt:lpstr>
      <vt:lpstr>PowerPoint Sunusu</vt:lpstr>
      <vt:lpstr>PowerPoint Sunusu</vt:lpstr>
      <vt:lpstr>PowerPoint Sunusu</vt:lpstr>
      <vt:lpstr>PowerPoint Sunusu</vt:lpstr>
      <vt:lpstr>PowerPoint Sunusu</vt:lpstr>
      <vt:lpstr>PowerPoint Sunusu</vt:lpstr>
      <vt:lpstr>2. Plazmanın Fonksiyonları</vt:lpstr>
      <vt:lpstr>Plazma İşlemi Sonunda Elde Edilen Etkiler </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3. Tekstillerin Modifikasyonunda Kullanılan Plazma Sistemleri</vt:lpstr>
      <vt:lpstr>PowerPoint Sunusu</vt:lpstr>
      <vt:lpstr>Plazmaların Sınıflandırılması  1. Sıcaklığa Göre Sınıflandırma</vt:lpstr>
      <vt:lpstr>PowerPoint Sunusu</vt:lpstr>
      <vt:lpstr>PowerPoint Sunusu</vt:lpstr>
      <vt:lpstr>PowerPoint Sunusu</vt:lpstr>
      <vt:lpstr>Plazmaların Sınıflandırılması  2. Basınca Göre Sınıflandırma</vt:lpstr>
      <vt:lpstr>PowerPoint Sunusu</vt:lpstr>
      <vt:lpstr>Plazmaların Sınıflandırılması  2. Frekansa Göre Sınıflandırma</vt:lpstr>
      <vt:lpstr>Plazmaların Sınıflandırılması  2. Frekansa Göre Sınıflandırma</vt:lpstr>
      <vt:lpstr>PowerPoint Sunusu</vt:lpstr>
      <vt:lpstr>1. Glow Deşarj</vt:lpstr>
      <vt:lpstr>2. Dielektrik Deşarj</vt:lpstr>
      <vt:lpstr>PowerPoint Sunusu</vt:lpstr>
      <vt:lpstr>3. Korona Deşarj </vt:lpstr>
      <vt:lpstr>PowerPoint Sunusu</vt:lpstr>
      <vt:lpstr>Endüstriyel Plazma Cihazları</vt:lpstr>
      <vt:lpstr>Endüstriyel Plazma Cihazları</vt:lpstr>
      <vt:lpstr>Plazma İşlemine Etki Eden Parametreler </vt:lpstr>
      <vt:lpstr>1. Cihaz Parametreleri</vt:lpstr>
      <vt:lpstr>2. İşlem Parametreleri</vt:lpstr>
      <vt:lpstr>PowerPoint Sunusu</vt:lpstr>
      <vt:lpstr>PowerPoint Sunusu</vt:lpstr>
      <vt:lpstr>PowerPoint Sunusu</vt:lpstr>
      <vt:lpstr>PowerPoint Sunusu</vt:lpstr>
      <vt:lpstr>3. Diğer Parametreler </vt:lpstr>
      <vt:lpstr>4. Plazma İşlemlerinin Karakterizasyonu</vt:lpstr>
      <vt:lpstr>Plazma işlemi sonunda oluşan etkilerin belirlenmesinde:</vt:lpstr>
      <vt:lpstr>PowerPoint Sunusu</vt:lpstr>
      <vt:lpstr>5. Tekstiller İçin Kullanılan Plazma İşlem Çeşitleri</vt:lpstr>
      <vt:lpstr>Tekstil Endüstrisinde Plazma Teknolojisinin Kullanımı  </vt:lpstr>
      <vt:lpstr>6. Doğal Liflerin Plazma İşlemleri</vt:lpstr>
      <vt:lpstr>Doğal Liflerde Vakum Plazma Teknolojisinin Kullanımı Selülozik Lifler</vt:lpstr>
      <vt:lpstr>Doğal Liflerde Vakum Plazma Teknolojisinin Kullanımı Protein Lifleri</vt:lpstr>
      <vt:lpstr>Doğal Liflerde Atmosferik Plazma Teknolojisinin Kullanımı Selülozik Lifler</vt:lpstr>
      <vt:lpstr>7. Sentetik Liflerin Plazma İşlemleri</vt:lpstr>
      <vt:lpstr>Sentetik Liflerde Vakum Plazma Teknolojisinin Kullanımı Polipropilen</vt:lpstr>
      <vt:lpstr>Sentetik Liflerde Vakum Plazma Teknolojisinin Kullanımı Poliester</vt:lpstr>
      <vt:lpstr>Sentetik Liflerde Vakum Plazma Teknolojisinin Kullanımı Poliamid</vt:lpstr>
      <vt:lpstr>Sentetik Liflerde Vakum Plazma Teknolojisinin Kullanımı Poliakrilonitril</vt:lpstr>
      <vt:lpstr>Sentetik Liflerde Atmosferik Plazma Teknolojisinin Kullanımı Polipropilen</vt:lpstr>
      <vt:lpstr>Sentetik Liflerde Atmosferik Plazma Teknolojisinin Kullanımı Poliester</vt:lpstr>
      <vt:lpstr>Sentetik Liflerde Atmosferik Plazma Teknolojisinin Kullanımı Polietilen</vt:lpstr>
      <vt:lpstr>Sentetik Liflerde Atmosferik Plazma Teknolojisinin Kullanımı Poliamid</vt:lpstr>
      <vt:lpstr>Örnek Çalışmalar </vt:lpstr>
      <vt:lpstr>Örnek Çalışmalar </vt:lpstr>
      <vt:lpstr>Örnek Çalışmalar </vt:lpstr>
      <vt:lpstr>Örnek Çalışmalar </vt:lpstr>
      <vt:lpstr>Örnek Çalışmalar </vt:lpstr>
      <vt:lpstr>Örnek Çalışmalar </vt:lpstr>
      <vt:lpstr>Örnek Çalışmalar </vt:lpstr>
      <vt:lpstr>Örnek Çalışmalar </vt:lpstr>
      <vt:lpstr>Örnek Çalışmalar </vt:lpstr>
      <vt:lpstr>Örnek Çalışmalar </vt:lpstr>
      <vt:lpstr>Örnek Çalışmalar </vt:lpstr>
      <vt:lpstr>Örnek Çalışmalar </vt:lpstr>
      <vt:lpstr>8. Plazma İşlem Tasarımı</vt:lpstr>
      <vt:lpstr>PowerPoint Sunusu</vt:lpstr>
      <vt:lpstr>9. Butexcomp Plazma İşlemi</vt:lpstr>
      <vt:lpstr>PowerPoint Sunusu</vt:lpstr>
      <vt:lpstr>PowerPoint Sunusu</vt:lpstr>
      <vt:lpstr>PowerPoint Sunusu</vt:lpstr>
      <vt:lpstr>PowerPoint Sunusu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Microsoft Office User</dc:creator>
  <cp:lastModifiedBy>Elif Beyza ÖZKAYA</cp:lastModifiedBy>
  <cp:revision>81</cp:revision>
  <dcterms:created xsi:type="dcterms:W3CDTF">2022-05-12T12:17:50Z</dcterms:created>
  <dcterms:modified xsi:type="dcterms:W3CDTF">2023-08-21T12:50:11Z</dcterms:modified>
</cp:coreProperties>
</file>